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1"/>
  </p:notesMasterIdLst>
  <p:sldIdLst>
    <p:sldId id="257" r:id="rId2"/>
    <p:sldId id="259" r:id="rId3"/>
    <p:sldId id="260" r:id="rId4"/>
    <p:sldId id="273" r:id="rId5"/>
    <p:sldId id="274" r:id="rId6"/>
    <p:sldId id="275" r:id="rId7"/>
    <p:sldId id="276" r:id="rId8"/>
    <p:sldId id="277" r:id="rId9"/>
    <p:sldId id="299" r:id="rId10"/>
    <p:sldId id="300" r:id="rId11"/>
    <p:sldId id="278" r:id="rId12"/>
    <p:sldId id="287" r:id="rId13"/>
    <p:sldId id="280" r:id="rId14"/>
    <p:sldId id="288" r:id="rId15"/>
    <p:sldId id="347" r:id="rId16"/>
    <p:sldId id="348" r:id="rId17"/>
    <p:sldId id="341" r:id="rId18"/>
    <p:sldId id="349" r:id="rId19"/>
    <p:sldId id="344" r:id="rId20"/>
    <p:sldId id="345" r:id="rId21"/>
    <p:sldId id="346" r:id="rId22"/>
    <p:sldId id="343" r:id="rId23"/>
    <p:sldId id="342" r:id="rId24"/>
    <p:sldId id="350" r:id="rId25"/>
    <p:sldId id="351" r:id="rId26"/>
    <p:sldId id="258" r:id="rId27"/>
    <p:sldId id="281" r:id="rId28"/>
    <p:sldId id="352" r:id="rId29"/>
    <p:sldId id="353" r:id="rId30"/>
  </p:sldIdLst>
  <p:sldSz cx="9144000" cy="6858000" type="screen4x3"/>
  <p:notesSz cx="6858000" cy="9144000"/>
  <p:embeddedFontLs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Comic Sans MS" pitchFamily="66" charset="0"/>
      <p:regular r:id="rId36"/>
      <p:bold r:id="rId37"/>
    </p:embeddedFont>
    <p:embeddedFont>
      <p:font typeface="Mangal" pitchFamily="18" charset="0"/>
      <p:regular r:id="rId38"/>
      <p:bold r:id="rId39"/>
    </p:embeddedFont>
    <p:embeddedFont>
      <p:font typeface="Levenim MT" pitchFamily="2" charset="-79"/>
      <p:regular r:id="rId40"/>
      <p:bold r:id="rId41"/>
    </p:embeddedFont>
    <p:embeddedFont>
      <p:font typeface="Aharoni" pitchFamily="2" charset="-79"/>
      <p:bold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33"/>
    <a:srgbClr val="FC32D4"/>
    <a:srgbClr val="FED4F0"/>
    <a:srgbClr val="EEE4D9"/>
    <a:srgbClr val="93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6" autoAdjust="0"/>
    <p:restoredTop sz="84099" autoAdjust="0"/>
  </p:normalViewPr>
  <p:slideViewPr>
    <p:cSldViewPr snapToGrid="0" snapToObjects="1">
      <p:cViewPr>
        <p:scale>
          <a:sx n="76" d="100"/>
          <a:sy n="76" d="100"/>
        </p:scale>
        <p:origin x="-2634" y="-9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88C5F-57F1-5B41-BD80-878612870E4F}" type="datetimeFigureOut">
              <a:rPr lang="en-US" smtClean="0"/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6A55B-8AB4-A34E-9582-942CF6DCCA6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09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https://commons.wikimedia.org/wiki/File:FairTrade-Logo.svg</a:t>
            </a: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943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88968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9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76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dirty="0" smtClean="0"/>
              <a:t>MEDALS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 No attribution required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pixabay.com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/en/greeting-card-background-2245717/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766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MID LEFT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Dirk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Ercken</a:t>
            </a:r>
            <a:endParaRPr lang="en-GB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LEFT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Iqoncept</a:t>
            </a:r>
            <a:endParaRPr lang="en-GB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LOWER RIGHT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  <a:endParaRPr lang="en-GB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800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 smtClean="0">
                <a:solidFill>
                  <a:schemeClr val="tx1"/>
                </a:solidFill>
              </a:rPr>
              <a:t>A = </a:t>
            </a:r>
            <a:r>
              <a:rPr lang="en-US" sz="1200" u="none" dirty="0" smtClean="0">
                <a:solidFill>
                  <a:schemeClr val="tx1"/>
                </a:solidFill>
              </a:rPr>
              <a:t>https://</a:t>
            </a:r>
            <a:r>
              <a:rPr lang="en-US" sz="1200" u="none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dirty="0" smtClean="0">
                <a:solidFill>
                  <a:schemeClr val="tx1"/>
                </a:solidFill>
              </a:rPr>
              <a:t>/en/ethiopia-flag-map-geography-1758949/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B=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https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://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/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en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/uganda-flag-map-geography-outline-1758988/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C= </a:t>
            </a:r>
            <a:r>
              <a:rPr lang="mr-IN" sz="1200" u="none" baseline="0" dirty="0" smtClean="0">
                <a:solidFill>
                  <a:schemeClr val="tx1"/>
                </a:solidFill>
              </a:rPr>
              <a:t>https://pixabay.com/en/ghana-flag-map-geography-outline-1758953/</a:t>
            </a:r>
            <a:endParaRPr lang="en-GB" sz="1200" u="none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D=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/en/argentina-banner-decoration-flag-2025446/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E= 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https://pixabay.com/en/silhouette-agriculture-isolated-boy-3080760/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F= 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/en/the-hunger-games-woman-sexy-1150490/</a:t>
            </a:r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2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20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A = All sourced under CCO licence no need for </a:t>
            </a:r>
            <a:r>
              <a:rPr lang="en-GB" dirty="0" err="1" smtClean="0"/>
              <a:t>atribution</a:t>
            </a:r>
            <a:r>
              <a:rPr lang="en-GB" dirty="0" smtClean="0"/>
              <a:t> </a:t>
            </a: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Reference </a:t>
            </a:r>
            <a:r>
              <a:rPr lang="en-GB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CCO</a:t>
            </a:r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 use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wfto.com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/fair-trade/10-principles-fair-trade </a:t>
            </a:r>
            <a:endParaRPr lang="en-GB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100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2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dirty="0" smtClean="0">
                <a:solidFill>
                  <a:schemeClr val="tx1"/>
                </a:solidFill>
              </a:rPr>
              <a:t>A = </a:t>
            </a:r>
            <a:r>
              <a:rPr lang="en-US" sz="1200" u="none" dirty="0" smtClean="0">
                <a:solidFill>
                  <a:schemeClr val="tx1"/>
                </a:solidFill>
              </a:rPr>
              <a:t>https://</a:t>
            </a:r>
            <a:r>
              <a:rPr lang="en-US" sz="1200" u="none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dirty="0" smtClean="0">
                <a:solidFill>
                  <a:schemeClr val="tx1"/>
                </a:solidFill>
              </a:rPr>
              <a:t>/en/ethiopia-flag-map-geography-1758949/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B=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https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://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/</a:t>
            </a:r>
            <a:r>
              <a:rPr lang="pt-BR" sz="1200" u="none" baseline="0" dirty="0" err="1" smtClean="0">
                <a:solidFill>
                  <a:schemeClr val="tx1"/>
                </a:solidFill>
              </a:rPr>
              <a:t>en</a:t>
            </a:r>
            <a:r>
              <a:rPr lang="pt-BR" sz="1200" u="none" baseline="0" dirty="0" smtClean="0">
                <a:solidFill>
                  <a:schemeClr val="tx1"/>
                </a:solidFill>
              </a:rPr>
              <a:t>/uganda-flag-map-geography-outline-1758988/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C= </a:t>
            </a:r>
            <a:r>
              <a:rPr lang="mr-IN" sz="1200" u="none" baseline="0" dirty="0" smtClean="0">
                <a:solidFill>
                  <a:schemeClr val="tx1"/>
                </a:solidFill>
              </a:rPr>
              <a:t>https://pixabay.com/en/ghana-flag-map-geography-outline-1758953/</a:t>
            </a:r>
            <a:endParaRPr lang="en-GB" sz="1200" u="none" baseline="0" dirty="0" smtClean="0">
              <a:solidFill>
                <a:schemeClr val="tx1"/>
              </a:solidFill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D=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/en/argentina-banner-decoration-flag-2025446/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E= 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/en/silhouette-agriculture-isolated-boy-3080760/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u="none" baseline="0" dirty="0" smtClean="0">
                <a:solidFill>
                  <a:schemeClr val="tx1"/>
                </a:solidFill>
              </a:rPr>
              <a:t>F= 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https://</a:t>
            </a:r>
            <a:r>
              <a:rPr lang="en-US" sz="1200" u="none" baseline="0" dirty="0" err="1" smtClean="0">
                <a:solidFill>
                  <a:schemeClr val="tx1"/>
                </a:solidFill>
              </a:rPr>
              <a:t>pixabay.com</a:t>
            </a:r>
            <a:r>
              <a:rPr lang="en-US" sz="1200" u="none" baseline="0" dirty="0" smtClean="0">
                <a:solidFill>
                  <a:schemeClr val="tx1"/>
                </a:solidFill>
              </a:rPr>
              <a:t>/en/the-hunger-games-woman-sexy-1150490/</a:t>
            </a:r>
            <a:endParaRPr lang="en-GB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3020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66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5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34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09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768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dirty="0" smtClean="0"/>
              <a:t>MEDALS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Free for commercial use No attribution required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pixabay.com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/en/greeting-card-background-2245717/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5766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dirty="0" smtClean="0"/>
              <a:t>Copyri</a:t>
            </a:r>
            <a:r>
              <a:rPr lang="en-GB" sz="1200" u="none" dirty="0" smtClean="0">
                <a:solidFill>
                  <a:schemeClr val="tx1"/>
                </a:solidFill>
              </a:rPr>
              <a:t>ght Attributes</a:t>
            </a:r>
            <a:r>
              <a:rPr lang="en-GB" sz="1200" b="0" u="none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GraysonArthur2017</a:t>
            </a:r>
          </a:p>
          <a:p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TOP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RIGHT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8722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44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720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 A = All sourced under CCO licence no need for </a:t>
            </a:r>
            <a:r>
              <a:rPr lang="en-GB" dirty="0" err="1" smtClean="0"/>
              <a:t>atribution</a:t>
            </a:r>
            <a:r>
              <a:rPr lang="en-GB" dirty="0" smtClean="0"/>
              <a:t> </a:t>
            </a:r>
          </a:p>
          <a:p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Image Reference </a:t>
            </a:r>
            <a:r>
              <a:rPr lang="en-GB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CCO</a:t>
            </a:r>
            <a:r>
              <a:rPr lang="en-GB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 use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</a:t>
            </a:r>
            <a:r>
              <a:rPr lang="en-US" sz="1200" b="0" i="0" u="non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wfto.com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/fair-trade/10-principles-fair-trade </a:t>
            </a:r>
            <a:endParaRPr lang="en-GB" sz="1200" b="0" i="0" u="non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010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758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27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836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GB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list of licenses for the images used in this presentation can be found here: </a:t>
            </a:r>
            <a:r>
              <a:rPr lang="en-GB" sz="1200" b="1" dirty="0" smtClean="0">
                <a:hlinkClick r:id="rId3"/>
              </a:rPr>
              <a:t>https://creativecommons.org/licenses/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215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</a:t>
            </a:r>
          </a:p>
          <a:p>
            <a:r>
              <a:rPr lang="en-GB" dirty="0" smtClean="0"/>
              <a:t>Copyright Attributes:</a:t>
            </a:r>
          </a:p>
          <a:p>
            <a:r>
              <a:rPr lang="en-GB" dirty="0" smtClean="0"/>
              <a:t>TOP RIGHT - 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BACKGROUND IMAGE - </a:t>
            </a:r>
            <a:r>
              <a:rPr lang="en-GB" dirty="0" smtClean="0"/>
              <a:t>Free for commercial use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attribution required</a:t>
            </a:r>
          </a:p>
          <a:p>
            <a:endParaRPr lang="en-US" dirty="0" smtClean="0"/>
          </a:p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/en/market-mercao-fair-souk-bazaar-2071976/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/en/market-toys-fair-souk-bazaar-shop-2071975/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pixabay.com</a:t>
            </a:r>
            <a:r>
              <a:rPr lang="en-US" dirty="0" smtClean="0"/>
              <a:t>/en/fruits-vegetables-artichoke-banana-155616/ </a:t>
            </a:r>
          </a:p>
          <a:p>
            <a:r>
              <a:rPr lang="mr-IN" dirty="0" smtClean="0"/>
              <a:t>https://pixabay.com/en/valentine-clip-art-valentine-banner-3868482/</a:t>
            </a:r>
            <a:r>
              <a:rPr lang="en-GB" dirty="0" smtClean="0"/>
              <a:t> </a:t>
            </a:r>
            <a:endParaRPr lang="en-US" dirty="0" smtClean="0"/>
          </a:p>
          <a:p>
            <a:endParaRPr lang="en-GB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F6A55B-8AB4-A34E-9582-942CF6DCCA6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74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411923" y="131655"/>
            <a:ext cx="6346559" cy="683590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8" name="Picture 7" descr="Screen Shot 2017-04-28 at 13.44.23.png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0750" y="64010"/>
            <a:ext cx="1726518" cy="845581"/>
          </a:xfrm>
          <a:prstGeom prst="rect">
            <a:avLst/>
          </a:prstGeom>
        </p:spPr>
      </p:pic>
      <p:pic>
        <p:nvPicPr>
          <p:cNvPr id="4" name="Picture 3" descr="coffee-beans-2258839_960_720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3" y="131655"/>
            <a:ext cx="1091924" cy="6835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1" name="Picture 10" descr="coffee-beans-2258839_960_720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5376" y="131655"/>
            <a:ext cx="1091924" cy="6835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2" name="Rectangle 11"/>
          <p:cNvSpPr/>
          <p:nvPr userDrawn="1"/>
        </p:nvSpPr>
        <p:spPr>
          <a:xfrm>
            <a:off x="1556967" y="84336"/>
            <a:ext cx="56258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 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D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</a:t>
            </a:r>
            <a:endParaRPr lang="en-US" sz="5400" b="1" cap="none" spc="0" dirty="0">
              <a:ln w="19050">
                <a:solidFill>
                  <a:srgbClr val="000000"/>
                </a:solidFill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89071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411923" y="131655"/>
            <a:ext cx="6346559" cy="683590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0000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6" name="Picture 15" descr="coffee-beans-2258839_960_7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63" y="131655"/>
            <a:ext cx="1091924" cy="683590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1373"/>
          <a:stretch/>
        </p:blipFill>
        <p:spPr>
          <a:xfrm rot="647976">
            <a:off x="5504341" y="2219"/>
            <a:ext cx="2281422" cy="997422"/>
          </a:xfrm>
          <a:prstGeom prst="rect">
            <a:avLst/>
          </a:prstGeom>
          <a:scene3d>
            <a:camera prst="perspectiveRight" fov="0">
              <a:rot lat="0" lon="21000000" rev="0"/>
            </a:camera>
            <a:lightRig rig="threePt" dir="t"/>
          </a:scene3d>
        </p:spPr>
      </p:pic>
      <p:pic>
        <p:nvPicPr>
          <p:cNvPr id="17" name="Picture 16" descr="coffee-beans-2258839_960_7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085" y="131655"/>
            <a:ext cx="1091924" cy="68359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Rectangle 8"/>
          <p:cNvSpPr/>
          <p:nvPr userDrawn="1"/>
        </p:nvSpPr>
        <p:spPr>
          <a:xfrm>
            <a:off x="1556967" y="84336"/>
            <a:ext cx="56258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 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D</a:t>
            </a:r>
            <a:r>
              <a:rPr lang="en-US" sz="54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</a:t>
            </a:r>
            <a:endParaRPr lang="en-US" sz="5400" b="1" cap="none" spc="0" dirty="0">
              <a:ln w="19050">
                <a:solidFill>
                  <a:srgbClr val="000000"/>
                </a:solidFill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70999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FC2-B1DF-3E44-BE47-8B8BA431B88D}" type="datetimeFigureOut">
              <a:rPr lang="en-US" smtClean="0"/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84C9-A1D0-354D-8706-3E8942F12777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731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00FC2-B1DF-3E44-BE47-8B8BA431B88D}" type="datetimeFigureOut">
              <a:rPr lang="en-US" smtClean="0"/>
              <a:t>1/18/2019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184C9-A1D0-354D-8706-3E8942F127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5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00FC2-B1DF-3E44-BE47-8B8BA431B88D}" type="datetimeFigureOut">
              <a:rPr lang="en-US" smtClean="0"/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184C9-A1D0-354D-8706-3E8942F12777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banana-342677_960_720.jp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7532"/>
            <a:ext cx="9144000" cy="689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7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5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jCs8aMfZZw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1.jp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9.png"/><Relationship Id="rId4" Type="http://schemas.openxmlformats.org/officeDocument/2006/relationships/image" Target="../media/image42.png"/><Relationship Id="rId9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pcJxFen8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hyperlink" Target="https://www.youtube.com/watch?v=PLKTGWH398Q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12" Type="http://schemas.microsoft.com/office/2007/relationships/hdphoto" Target="../media/hdphoto3.wdp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2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1.jpg"/><Relationship Id="rId7" Type="http://schemas.microsoft.com/office/2007/relationships/hdphoto" Target="../media/hdphoto2.wdp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9.jpeg"/><Relationship Id="rId4" Type="http://schemas.openxmlformats.org/officeDocument/2006/relationships/hyperlink" Target="http://www.cre8tiveresources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shceresources.co.uk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4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6pcJxFen8Y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www.youtube.com/watch?v=bq14jleof8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1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microsoft.com/office/2007/relationships/hdphoto" Target="../media/hdphoto3.wdp"/><Relationship Id="rId5" Type="http://schemas.openxmlformats.org/officeDocument/2006/relationships/image" Target="../media/image24.png"/><Relationship Id="rId15" Type="http://schemas.openxmlformats.org/officeDocument/2006/relationships/image" Target="../media/image33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1-04 at 22.19.4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57" y="186015"/>
            <a:ext cx="3060000" cy="2294284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Picture 6" descr="Screen Shot 2019-01-04 at 22.19.59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57" y="2435115"/>
            <a:ext cx="3060000" cy="2270872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Picture 7" descr="Screen Shot 2019-01-04 at 22.20.2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257" y="4438551"/>
            <a:ext cx="3060000" cy="228358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96459" y="2665490"/>
            <a:ext cx="5536542" cy="4056644"/>
          </a:xfrm>
          <a:prstGeom prst="rect">
            <a:avLst/>
          </a:prstGeom>
          <a:solidFill>
            <a:schemeClr val="tx1"/>
          </a:solidFill>
          <a:ln w="38100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43824" y="186015"/>
            <a:ext cx="5661111" cy="2249100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 rot="20093281">
            <a:off x="5964566" y="5778894"/>
            <a:ext cx="3024000" cy="400110"/>
          </a:xfrm>
          <a:prstGeom prst="rect">
            <a:avLst/>
          </a:prstGeom>
          <a:gradFill>
            <a:gsLst>
              <a:gs pos="26000">
                <a:schemeClr val="accent5"/>
              </a:gs>
              <a:gs pos="100000">
                <a:srgbClr val="CCFF33"/>
              </a:gs>
            </a:gsLst>
            <a:lin ang="5400000" scaled="0"/>
          </a:gradFill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2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Student Answer Sheets</a:t>
            </a:r>
            <a:endParaRPr lang="en-US" sz="2000" dirty="0" smtClean="0"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 rot="20307889">
            <a:off x="5985359" y="943740"/>
            <a:ext cx="3024000" cy="584775"/>
          </a:xfrm>
          <a:prstGeom prst="rect">
            <a:avLst/>
          </a:prstGeom>
          <a:gradFill>
            <a:gsLst>
              <a:gs pos="26000">
                <a:schemeClr val="accent5"/>
              </a:gs>
              <a:gs pos="100000">
                <a:srgbClr val="CCFF33"/>
              </a:gs>
            </a:gsLst>
            <a:lin ang="5400000" scaled="0"/>
          </a:gradFill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2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Over </a:t>
            </a:r>
            <a:r>
              <a:rPr lang="en-GB" altLang="en-US" sz="3200" b="1" dirty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6</a:t>
            </a:r>
            <a:r>
              <a:rPr lang="en-GB" altLang="en-US" sz="32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0</a:t>
            </a:r>
            <a:r>
              <a:rPr lang="en-GB" altLang="en-US" sz="2000" b="1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+ Questions</a:t>
            </a:r>
            <a:endParaRPr lang="en-US" sz="2000" dirty="0" smtClean="0"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 rot="20265639">
            <a:off x="5981761" y="2531851"/>
            <a:ext cx="3024000" cy="584775"/>
          </a:xfrm>
          <a:prstGeom prst="rect">
            <a:avLst/>
          </a:prstGeom>
          <a:gradFill>
            <a:gsLst>
              <a:gs pos="26000">
                <a:schemeClr val="accent5"/>
              </a:gs>
              <a:gs pos="100000">
                <a:srgbClr val="CCFF33"/>
              </a:gs>
            </a:gsLst>
            <a:lin ang="5400000" scaled="0"/>
          </a:gradFill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sz="3200" b="1" dirty="0" smtClean="0">
                <a:ln w="0">
                  <a:noFill/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GB" sz="1600" b="1" dirty="0" smtClean="0">
                <a:ln w="0">
                  <a:noFill/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n w="0">
                  <a:noFill/>
                </a:ln>
                <a:solidFill>
                  <a:srgbClr val="000000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Hidden Video Clips</a:t>
            </a:r>
            <a:endParaRPr lang="en-US" sz="2000" b="1" u="none" dirty="0" smtClean="0">
              <a:ln w="0">
                <a:noFill/>
              </a:ln>
              <a:solidFill>
                <a:srgbClr val="000000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 descr="Screen Shot 2017-04-28 at 13.44.23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2882305" y="331339"/>
            <a:ext cx="2891785" cy="141628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9104" y="172018"/>
            <a:ext cx="562583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 </a:t>
            </a:r>
          </a:p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D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</a:t>
            </a:r>
            <a:endParaRPr lang="en-US" sz="6600" b="1" cap="none" spc="0" dirty="0">
              <a:ln w="19050">
                <a:solidFill>
                  <a:srgbClr val="000000"/>
                </a:solidFill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297" y="1107001"/>
            <a:ext cx="1292831" cy="1292831"/>
          </a:xfrm>
          <a:prstGeom prst="rect">
            <a:avLst/>
          </a:prstGeom>
        </p:spPr>
      </p:pic>
      <p:pic>
        <p:nvPicPr>
          <p:cNvPr id="2" name="Picture 1" descr="FairTrade-Logo.sv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043" y="2665490"/>
            <a:ext cx="4311193" cy="405664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043" y="5932602"/>
            <a:ext cx="4311193" cy="662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 err="1" smtClean="0"/>
              <a:t>FAIRTRADE</a:t>
            </a:r>
            <a:endParaRPr lang="en-GB" sz="4000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 rot="20093065">
            <a:off x="5964504" y="4195364"/>
            <a:ext cx="3024000" cy="584775"/>
          </a:xfrm>
          <a:prstGeom prst="rect">
            <a:avLst/>
          </a:prstGeom>
          <a:gradFill>
            <a:gsLst>
              <a:gs pos="26000">
                <a:schemeClr val="accent5"/>
              </a:gs>
              <a:gs pos="100000">
                <a:srgbClr val="CCFF33"/>
              </a:gs>
            </a:gsLst>
            <a:lin ang="5400000" scaled="0"/>
          </a:gradFill>
          <a:ln w="412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GB" altLang="en-US" sz="3200" b="1" u="none" dirty="0" smtClean="0">
                <a:ln w="0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10</a:t>
            </a:r>
            <a:r>
              <a:rPr lang="en-GB" altLang="en-US" sz="1400" b="1" u="none" dirty="0" smtClean="0">
                <a:ln w="0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altLang="en-US" sz="2000" b="1" u="none" dirty="0" smtClean="0">
                <a:ln w="0">
                  <a:noFill/>
                </a:ln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Different Rounds</a:t>
            </a:r>
          </a:p>
        </p:txBody>
      </p:sp>
    </p:spTree>
    <p:extLst>
      <p:ext uri="{BB962C8B-B14F-4D97-AF65-F5344CB8AC3E}">
        <p14:creationId xmlns:p14="http://schemas.microsoft.com/office/powerpoint/2010/main" val="88655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01328" y="1669828"/>
            <a:ext cx="3447137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Was there a coconut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1328" y="4193435"/>
            <a:ext cx="3459432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What colour eyes did the man have?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9442" y="5433202"/>
            <a:ext cx="3340241" cy="119120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What color pearls was the lady wearing?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16816" y="5435702"/>
            <a:ext cx="3443005" cy="118870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cupcakes are being sold?</a:t>
            </a:r>
          </a:p>
        </p:txBody>
      </p:sp>
      <p:sp>
        <p:nvSpPr>
          <p:cNvPr id="6" name="Rectangle 5"/>
          <p:cNvSpPr/>
          <p:nvPr/>
        </p:nvSpPr>
        <p:spPr>
          <a:xfrm>
            <a:off x="899592" y="1669828"/>
            <a:ext cx="3344818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Fair Trade items were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01328" y="2934992"/>
            <a:ext cx="3462621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pairs of earrings were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99491" y="4193435"/>
            <a:ext cx="3341729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carriages did the train have?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592" y="2934992"/>
            <a:ext cx="3344818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Was the Milk Fair Trade?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5536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F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G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H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</a:t>
            </a:r>
            <a:endParaRPr lang="en-GB" sz="2400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36449" y="1765809"/>
            <a:ext cx="3312015" cy="2184029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YOU HAVE</a:t>
            </a:r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FIVE MINUTES TO:</a:t>
            </a:r>
          </a:p>
          <a:p>
            <a:pPr algn="ctr"/>
            <a:endParaRPr lang="en-GB" b="1" dirty="0">
              <a:solidFill>
                <a:srgbClr val="0000FF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FIND ALL </a:t>
            </a:r>
            <a:r>
              <a:rPr lang="en-GB" sz="2800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15</a:t>
            </a:r>
            <a:r>
              <a:rPr lang="en-GB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Fair Trade Items hidden in the wordsearch </a:t>
            </a:r>
          </a:p>
          <a:p>
            <a:pPr algn="ctr"/>
            <a:endParaRPr lang="en-GB" dirty="0" smtClean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69096" y="1057722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WORDSEARCH </a:t>
            </a:r>
            <a:r>
              <a:rPr lang="mr-IN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FIND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C0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9-01-04 at 19.0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0" y="1720002"/>
            <a:ext cx="4914933" cy="500788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sp>
        <p:nvSpPr>
          <p:cNvPr id="49" name="TIMES UP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0000"/>
              </a:solidFill>
            </a:endParaRPr>
          </a:p>
        </p:txBody>
      </p:sp>
      <p:pic>
        <p:nvPicPr>
          <p:cNvPr id="50" name="THUMBS UP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8195" y="4220620"/>
            <a:ext cx="723572" cy="61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833" y="6042397"/>
            <a:ext cx="1256456" cy="360000"/>
          </a:xfrm>
          <a:prstGeom prst="rect">
            <a:avLst/>
          </a:prstGeom>
        </p:spPr>
      </p:pic>
      <p:sp>
        <p:nvSpPr>
          <p:cNvPr id="52" name="TIMES UP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TIME’S UP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53" name="TIMES UP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54" name="1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5" name="1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1 </a:t>
            </a:r>
            <a:r>
              <a:rPr lang="en-GB" sz="3600" b="1" dirty="0" smtClean="0">
                <a:solidFill>
                  <a:srgbClr val="FF0000"/>
                </a:solidFill>
              </a:rPr>
              <a:t>Minute!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6" name="1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7" name="2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58" name="2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2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59" name="2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0" name="3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  <a:gs pos="61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1" name="3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3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62" name="3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rgbClr val="FFFF00"/>
              </a:gs>
              <a:gs pos="100000">
                <a:schemeClr val="bg1"/>
              </a:gs>
              <a:gs pos="61000">
                <a:srgbClr val="FFFF00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3" name="4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7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4" name="4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4 </a:t>
            </a:r>
            <a:r>
              <a:rPr lang="en-GB" sz="36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65" name="4 MINUTES CIRCLE 2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75000">
                <a:schemeClr val="accent4">
                  <a:lumMod val="7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6" name="5 MINUTES CIRCLE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75000">
                <a:srgbClr val="0087E6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7" name="5 MINUTES TEXT"/>
          <p:cNvSpPr/>
          <p:nvPr/>
        </p:nvSpPr>
        <p:spPr>
          <a:xfrm>
            <a:off x="5900558" y="4145484"/>
            <a:ext cx="2498846" cy="24988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7200" b="1" dirty="0" smtClean="0">
                <a:solidFill>
                  <a:srgbClr val="FF0000"/>
                </a:solidFill>
              </a:rPr>
              <a:t>5 </a:t>
            </a:r>
            <a:r>
              <a:rPr lang="en-GB" sz="3600" b="1" dirty="0" smtClean="0">
                <a:solidFill>
                  <a:srgbClr val="FF0000"/>
                </a:solidFill>
              </a:rPr>
              <a:t>Minutes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68" name="START TIMER CIRCLE"/>
          <p:cNvSpPr>
            <a:spLocks/>
          </p:cNvSpPr>
          <p:nvPr/>
        </p:nvSpPr>
        <p:spPr>
          <a:xfrm>
            <a:off x="5876809" y="4133773"/>
            <a:ext cx="2556000" cy="2556000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START TIMER TEXT"/>
          <p:cNvSpPr txBox="1"/>
          <p:nvPr/>
        </p:nvSpPr>
        <p:spPr>
          <a:xfrm>
            <a:off x="6518256" y="5110443"/>
            <a:ext cx="1306286" cy="668591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START</a:t>
            </a:r>
          </a:p>
          <a:p>
            <a:pPr algn="ctr"/>
            <a:endParaRPr lang="en-GB" sz="2400" b="1" dirty="0" smtClean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3200" b="1" dirty="0" smtClean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sz="2400" b="1" dirty="0" smtClean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TIMER</a:t>
            </a:r>
          </a:p>
        </p:txBody>
      </p:sp>
      <p:pic>
        <p:nvPicPr>
          <p:cNvPr id="70" name="START TIMER PLAY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0728" y="4451080"/>
            <a:ext cx="1941342" cy="1939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6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0"/>
                            </p:stCondLst>
                            <p:childTnLst>
                              <p:par>
                                <p:cTn id="1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6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6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0000"/>
                            </p:stCondLst>
                            <p:childTnLst>
                              <p:par>
                                <p:cTn id="3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60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40000"/>
                            </p:stCondLst>
                            <p:childTnLst>
                              <p:par>
                                <p:cTn id="4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0"/>
                            </p:stCondLst>
                            <p:childTnLst>
                              <p:par>
                                <p:cTn id="5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6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00"/>
                            </p:stCondLst>
                            <p:childTnLst>
                              <p:par>
                                <p:cTn id="5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00"/>
                            </p:stCondLst>
                            <p:childTnLst>
                              <p:par>
                                <p:cTn id="6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00"/>
                            </p:stCondLst>
                            <p:childTnLst>
                              <p:par>
                                <p:cTn id="6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  <p:bldLst>
      <p:bldP spid="52" grpId="0"/>
      <p:bldP spid="53" grpId="0" animBg="1"/>
      <p:bldP spid="54" grpId="0" animBg="1"/>
      <p:bldP spid="55" grpId="0"/>
      <p:bldP spid="56" grpId="0" animBg="1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  <p:bldP spid="68" grpId="0" animBg="1"/>
      <p:bldP spid="6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59428" y="1079283"/>
            <a:ext cx="6266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</a:t>
            </a:r>
            <a:r>
              <a:rPr lang="en-GB" b="1" dirty="0" err="1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FAIRTRADE</a:t>
            </a:r>
            <a:r>
              <a:rPr lang="en-GB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BRAND TO THE PRODUCT</a:t>
            </a:r>
            <a:endParaRPr lang="en-GB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544" y="1043211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10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T2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Lucy Bee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itchFamily="2" charset="-79"/>
                <a:cs typeface="Levenim MT" pitchFamily="2" charset="-79"/>
              </a:rPr>
              <a:t>Divine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Ben &amp; Jerry’s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Ice Cream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Dark Chocolate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Tea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latin typeface="Levenim MT" pitchFamily="2" charset="-79"/>
                <a:cs typeface="Levenim MT" pitchFamily="2" charset="-79"/>
              </a:rPr>
              <a:t>Coconut</a:t>
            </a:r>
            <a:r>
              <a:rPr lang="de-DE" sz="2400" dirty="0" smtClean="0">
                <a:latin typeface="Levenim MT" pitchFamily="2" charset="-79"/>
                <a:cs typeface="Levenim MT" pitchFamily="2" charset="-79"/>
              </a:rPr>
              <a:t> </a:t>
            </a:r>
            <a:r>
              <a:rPr lang="de-DE" sz="2400" dirty="0" err="1" smtClean="0">
                <a:latin typeface="Levenim MT" pitchFamily="2" charset="-79"/>
                <a:cs typeface="Levenim MT" pitchFamily="2" charset="-79"/>
              </a:rPr>
              <a:t>Oil</a:t>
            </a:r>
            <a:endParaRPr lang="de-DE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4361049" y="6099314"/>
            <a:ext cx="835450" cy="668864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55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61944" y="1720904"/>
            <a:ext cx="4248472" cy="3528392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3528" y="1844824"/>
            <a:ext cx="3960440" cy="108012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Design a placard to encourage customers to buy </a:t>
            </a:r>
            <a:r>
              <a:rPr lang="en-GB" b="1" dirty="0" err="1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F</a:t>
            </a:r>
            <a:r>
              <a:rPr lang="en-GB" b="1" dirty="0" err="1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airtrade</a:t>
            </a:r>
            <a:r>
              <a:rPr lang="en-GB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products</a:t>
            </a:r>
            <a:endParaRPr lang="en-GB" b="1" dirty="0">
              <a:solidFill>
                <a:srgbClr val="FF0000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5" name="Picture 14" descr="medals-1622902_960_7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49080"/>
            <a:ext cx="2555776" cy="25557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73338" y="5404196"/>
            <a:ext cx="3298140" cy="1224972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GOLD    = </a:t>
            </a:r>
            <a:r>
              <a:rPr lang="en-GB" sz="2400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 POINTS</a:t>
            </a:r>
          </a:p>
          <a:p>
            <a:pPr algn="just"/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= </a:t>
            </a:r>
            <a:r>
              <a:rPr lang="en-GB" sz="2400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POINTS</a:t>
            </a:r>
          </a:p>
          <a:p>
            <a:pPr algn="just"/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BRONZE = </a:t>
            </a:r>
            <a:r>
              <a:rPr lang="en-GB" sz="2400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POINT</a:t>
            </a:r>
            <a:endParaRPr lang="en-GB" b="1" dirty="0">
              <a:solidFill>
                <a:schemeClr val="tx1"/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3528" y="3212976"/>
            <a:ext cx="3960440" cy="93610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In the event of a tie break or even a close finish points can be awarded to the top three designs  </a:t>
            </a:r>
            <a:endParaRPr lang="en-GB" sz="1600" b="1" dirty="0">
              <a:solidFill>
                <a:schemeClr val="tx1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DESIGN IT  – CREATE THE FOLLOWING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7544" y="104321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TIE BREAK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sign-2045138_960_72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817" y="1720905"/>
            <a:ext cx="4534102" cy="34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/>
            </a:stretch>
          </a:blip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43668"/>
            <a:ext cx="8910739" cy="65977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Picture 2" descr="Image result for question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506" y="-37110"/>
            <a:ext cx="3609594" cy="254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Screen Shot 2018-03-04 at 10.14.55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0486">
            <a:off x="375113" y="3569158"/>
            <a:ext cx="2541114" cy="191330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20" name="Picture 19" descr="Screen Shot 2018-03-04 at 10.14.55.png"/>
          <p:cNvPicPr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15348">
            <a:off x="2295310" y="4292195"/>
            <a:ext cx="2541114" cy="1913309"/>
          </a:xfrm>
          <a:prstGeom prst="rect">
            <a:avLst/>
          </a:prstGeom>
          <a:ln w="28575" cmpd="sng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739" y="6056319"/>
            <a:ext cx="2262223" cy="648173"/>
          </a:xfrm>
          <a:prstGeom prst="rect">
            <a:avLst/>
          </a:prstGeom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43824" y="186015"/>
            <a:ext cx="5661111" cy="2249100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1" name="Picture 20" descr="Screen Shot 2017-04-28 at 13.44.23.png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2882305" y="331339"/>
            <a:ext cx="2891785" cy="14162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104" y="172018"/>
            <a:ext cx="562583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 </a:t>
            </a:r>
          </a:p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D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</a:t>
            </a:r>
            <a:endParaRPr lang="en-US" sz="6600" b="1" cap="none" spc="0" dirty="0">
              <a:ln w="19050">
                <a:solidFill>
                  <a:srgbClr val="000000"/>
                </a:solidFill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297" y="1107001"/>
            <a:ext cx="1292831" cy="1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2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1722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28285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246109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62603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99166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216990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1722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285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8463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2315" y="1075442"/>
            <a:ext cx="6611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</a:t>
            </a:r>
            <a:r>
              <a:rPr lang="en-GB" sz="2000" b="1" dirty="0" err="1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FAIRTRADE</a:t>
            </a:r>
            <a:r>
              <a:rPr lang="en-GB" sz="20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FARMERS ORIGIN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797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2559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603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ghana-1758953_960_7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615" y="1783085"/>
            <a:ext cx="2021849" cy="2183818"/>
          </a:xfrm>
          <a:prstGeom prst="rect">
            <a:avLst/>
          </a:prstGeom>
        </p:spPr>
      </p:pic>
      <p:pic>
        <p:nvPicPr>
          <p:cNvPr id="3" name="Picture 2" descr="uganda-1758988_960_7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108" y="1663768"/>
            <a:ext cx="2212896" cy="2312460"/>
          </a:xfrm>
          <a:prstGeom prst="rect">
            <a:avLst/>
          </a:prstGeom>
        </p:spPr>
      </p:pic>
      <p:pic>
        <p:nvPicPr>
          <p:cNvPr id="4" name="Picture 3" descr="ethiopia-1758949_960_72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52" y="1971962"/>
            <a:ext cx="2565716" cy="1994941"/>
          </a:xfrm>
          <a:prstGeom prst="rect">
            <a:avLst/>
          </a:prstGeom>
        </p:spPr>
      </p:pic>
      <p:pic>
        <p:nvPicPr>
          <p:cNvPr id="5" name="Picture 4" descr="borders-2099205_960_72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2" y="4212516"/>
            <a:ext cx="2162315" cy="2503001"/>
          </a:xfrm>
          <a:prstGeom prst="rect">
            <a:avLst/>
          </a:prstGeom>
        </p:spPr>
      </p:pic>
      <p:pic>
        <p:nvPicPr>
          <p:cNvPr id="6" name="Picture 5" descr="borders-1297000_960_72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53" y="4327658"/>
            <a:ext cx="1921007" cy="2173132"/>
          </a:xfrm>
          <a:prstGeom prst="rect">
            <a:avLst/>
          </a:prstGeom>
        </p:spPr>
      </p:pic>
      <p:pic>
        <p:nvPicPr>
          <p:cNvPr id="7" name="Picture 6" descr="argentina-2025446_960_72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63" y="4645806"/>
            <a:ext cx="2967974" cy="1854984"/>
          </a:xfrm>
          <a:prstGeom prst="rect">
            <a:avLst/>
          </a:prstGeom>
        </p:spPr>
      </p:pic>
      <p:pic>
        <p:nvPicPr>
          <p:cNvPr id="8" name="Picture 7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25" y="2846597"/>
            <a:ext cx="658834" cy="1203960"/>
          </a:xfrm>
          <a:prstGeom prst="rect">
            <a:avLst/>
          </a:prstGeom>
        </p:spPr>
      </p:pic>
      <p:pic>
        <p:nvPicPr>
          <p:cNvPr id="27" name="Picture 26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443" y="2846597"/>
            <a:ext cx="658834" cy="1203960"/>
          </a:xfrm>
          <a:prstGeom prst="rect">
            <a:avLst/>
          </a:prstGeom>
        </p:spPr>
      </p:pic>
      <p:pic>
        <p:nvPicPr>
          <p:cNvPr id="28" name="Picture 27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797" y="2846597"/>
            <a:ext cx="658834" cy="1203960"/>
          </a:xfrm>
          <a:prstGeom prst="rect">
            <a:avLst/>
          </a:prstGeom>
        </p:spPr>
      </p:pic>
      <p:pic>
        <p:nvPicPr>
          <p:cNvPr id="29" name="Picture 28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8" y="5296830"/>
            <a:ext cx="658834" cy="1203960"/>
          </a:xfrm>
          <a:prstGeom prst="rect">
            <a:avLst/>
          </a:prstGeom>
        </p:spPr>
      </p:pic>
      <p:pic>
        <p:nvPicPr>
          <p:cNvPr id="30" name="Picture 29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426" y="5296830"/>
            <a:ext cx="658834" cy="1203960"/>
          </a:xfrm>
          <a:prstGeom prst="rect">
            <a:avLst/>
          </a:prstGeom>
        </p:spPr>
      </p:pic>
      <p:pic>
        <p:nvPicPr>
          <p:cNvPr id="31" name="Picture 30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780" y="5296830"/>
            <a:ext cx="658834" cy="120396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9497947">
            <a:off x="326881" y="2800646"/>
            <a:ext cx="2567553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ETHIOPIA </a:t>
            </a:r>
            <a:endParaRPr lang="en-GB" sz="1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rot="19272697">
            <a:off x="3312823" y="4978529"/>
            <a:ext cx="2536459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PERU</a:t>
            </a:r>
            <a:endParaRPr lang="en-GB" sz="8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9316081">
            <a:off x="351628" y="5177159"/>
            <a:ext cx="2382115" cy="461665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INDIA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GB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 rot="19141997">
            <a:off x="3483072" y="2560163"/>
            <a:ext cx="2453661" cy="40011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UGANDA</a:t>
            </a:r>
            <a:endParaRPr lang="en-GB" sz="1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 rot="19151461">
            <a:off x="6361202" y="2703855"/>
            <a:ext cx="2160240" cy="369332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GHANA</a:t>
            </a:r>
            <a:endParaRPr lang="en-GB" sz="8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 rot="19066326">
            <a:off x="6631092" y="4882023"/>
            <a:ext cx="2313220" cy="830997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rgbClr val="FFC000"/>
              </a:gs>
            </a:gsLst>
            <a:lin ang="5400000" scaled="0"/>
          </a:gra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prstClr val="black"/>
                </a:solidFill>
              </a:rPr>
              <a:t>ARGENTINA</a:t>
            </a:r>
            <a:endParaRPr lang="en-GB" sz="1600" dirty="0">
              <a:solidFill>
                <a:prstClr val="black"/>
              </a:solidFill>
            </a:endParaRPr>
          </a:p>
          <a:p>
            <a:pPr algn="ctr"/>
            <a:endParaRPr lang="en-GB" sz="20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8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120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120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F</a:t>
            </a:r>
            <a:endParaRPr lang="en-GB" sz="2400" b="1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120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G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20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H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69096" y="1037927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OR   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FALSE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2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01328" y="1669828"/>
            <a:ext cx="3585720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Bolivia, Argentina and Peru are all located in central America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01327" y="4193435"/>
            <a:ext cx="3598509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Fair Trade </a:t>
            </a:r>
            <a:r>
              <a:rPr lang="en-US" dirty="0">
                <a:latin typeface="American Typewriter"/>
                <a:cs typeface="American Typewriter"/>
              </a:rPr>
              <a:t>chocolate accounts for </a:t>
            </a:r>
            <a:r>
              <a:rPr lang="en-US" dirty="0" smtClean="0">
                <a:latin typeface="American Typewriter"/>
                <a:cs typeface="American Typewriter"/>
              </a:rPr>
              <a:t>34% </a:t>
            </a:r>
            <a:r>
              <a:rPr lang="en-US" dirty="0">
                <a:latin typeface="American Typewriter"/>
                <a:cs typeface="American Typewriter"/>
              </a:rPr>
              <a:t>of total sales in the UK 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91174" y="5435702"/>
            <a:ext cx="3587147" cy="11912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Most cocoa farmers have never tasted chocolate in their life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16816" y="5435702"/>
            <a:ext cx="3581422" cy="1188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In 2017, </a:t>
            </a:r>
            <a:r>
              <a:rPr lang="en-US" dirty="0" smtClean="0">
                <a:latin typeface="American Typewriter"/>
                <a:cs typeface="American Typewriter"/>
              </a:rPr>
              <a:t>ALDI </a:t>
            </a:r>
            <a:r>
              <a:rPr lang="en-US" dirty="0">
                <a:latin typeface="American Typewriter"/>
                <a:cs typeface="American Typewriter"/>
              </a:rPr>
              <a:t>became the first retailer </a:t>
            </a:r>
            <a:r>
              <a:rPr lang="en-US" dirty="0" smtClean="0">
                <a:latin typeface="American Typewriter"/>
                <a:cs typeface="American Typewriter"/>
              </a:rPr>
              <a:t>to use </a:t>
            </a:r>
            <a:r>
              <a:rPr lang="en-US" dirty="0">
                <a:latin typeface="American Typewriter"/>
                <a:cs typeface="American Typewriter"/>
              </a:rPr>
              <a:t>only </a:t>
            </a:r>
            <a:r>
              <a:rPr lang="en-US" dirty="0" err="1">
                <a:latin typeface="American Typewriter"/>
                <a:cs typeface="American Typewriter"/>
              </a:rPr>
              <a:t>Fairtrade</a:t>
            </a:r>
            <a:r>
              <a:rPr lang="en-US" dirty="0">
                <a:latin typeface="American Typewriter"/>
                <a:cs typeface="American Typewriter"/>
              </a:rPr>
              <a:t> cocoa in all their </a:t>
            </a:r>
            <a:r>
              <a:rPr lang="en-US" dirty="0" smtClean="0">
                <a:latin typeface="American Typewriter"/>
                <a:cs typeface="American Typewriter"/>
              </a:rPr>
              <a:t>products </a:t>
            </a:r>
            <a:r>
              <a:rPr lang="en-US" sz="1400" dirty="0" smtClean="0">
                <a:latin typeface="American Typewriter"/>
                <a:cs typeface="American Typewriter"/>
              </a:rPr>
              <a:t>(from  doughnut sprinkles </a:t>
            </a:r>
            <a:r>
              <a:rPr lang="en-US" sz="1400" dirty="0">
                <a:latin typeface="American Typewriter"/>
                <a:cs typeface="American Typewriter"/>
              </a:rPr>
              <a:t>to </a:t>
            </a:r>
            <a:r>
              <a:rPr lang="en-US" sz="1400" dirty="0" smtClean="0">
                <a:latin typeface="American Typewriter"/>
                <a:cs typeface="American Typewriter"/>
              </a:rPr>
              <a:t>chocolate tortes)</a:t>
            </a:r>
            <a:endParaRPr lang="en-GB" sz="1400" dirty="0">
              <a:latin typeface="American Typewriter"/>
              <a:cs typeface="American Typewriter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91176" y="1669828"/>
            <a:ext cx="359206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100% of Starbucks coffee is Fair Trade certified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01328" y="2934992"/>
            <a:ext cx="360182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Coffee, cocoa, tea and cotton are all exported from Africa as Fair Trade products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91175" y="4193435"/>
            <a:ext cx="3588745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merican Typewriter"/>
                <a:cs typeface="American Typewriter"/>
              </a:rPr>
              <a:t>Fair Trade Africa is owned by its members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91176" y="2934992"/>
            <a:ext cx="359206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In 1994, Green &amp; Black's Maya Gold chocolate bar became the first </a:t>
            </a:r>
            <a:r>
              <a:rPr lang="en-US" dirty="0" smtClean="0">
                <a:latin typeface="American Typewriter"/>
                <a:cs typeface="American Typewriter"/>
              </a:rPr>
              <a:t>Fair Trade certified </a:t>
            </a:r>
            <a:r>
              <a:rPr lang="en-US" dirty="0">
                <a:latin typeface="American Typewriter"/>
                <a:cs typeface="American Typewriter"/>
              </a:rPr>
              <a:t>product in the UK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87120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87120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B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F</a:t>
            </a:r>
            <a:endParaRPr lang="en-GB" sz="2400" b="1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7120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C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G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287120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H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ounded Rectangle 47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/>
          <p:cNvSpPr/>
          <p:nvPr/>
        </p:nvSpPr>
        <p:spPr>
          <a:xfrm>
            <a:off x="2469096" y="1037927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OR   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FALSE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2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Action Button: Movie 50">
            <a:hlinkClick r:id="rId3" highlightClick="1"/>
          </p:cNvPr>
          <p:cNvSpPr/>
          <p:nvPr/>
        </p:nvSpPr>
        <p:spPr>
          <a:xfrm>
            <a:off x="4561557" y="6149848"/>
            <a:ext cx="584815" cy="477055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5316816" y="2496544"/>
            <a:ext cx="3585720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All in </a:t>
            </a:r>
            <a:r>
              <a:rPr lang="en-GB" b="1" dirty="0">
                <a:solidFill>
                  <a:srgbClr val="FF0000"/>
                </a:solidFill>
                <a:latin typeface="American Typewriter"/>
                <a:cs typeface="American Typewriter"/>
              </a:rPr>
              <a:t>S</a:t>
            </a:r>
            <a:r>
              <a:rPr lang="en-GB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outh America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16816" y="5020151"/>
            <a:ext cx="3598509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Only 12%</a:t>
            </a:r>
            <a:r>
              <a:rPr lang="en-US" dirty="0" smtClean="0">
                <a:latin typeface="American Typewriter"/>
                <a:cs typeface="American Typewriter"/>
              </a:rPr>
              <a:t> 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16816" y="6299996"/>
            <a:ext cx="3581422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Co-op did this not ALDI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176" y="2490750"/>
            <a:ext cx="3592062" cy="36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American Typewriter"/>
                <a:cs typeface="American Typewriter"/>
              </a:rPr>
              <a:t>Only 8.5%</a:t>
            </a:r>
            <a:endParaRPr lang="en-GB" dirty="0">
              <a:latin typeface="American Typewriter"/>
              <a:cs typeface="American Typewriter"/>
            </a:endParaRPr>
          </a:p>
        </p:txBody>
      </p:sp>
    </p:spTree>
    <p:extLst>
      <p:ext uri="{BB962C8B-B14F-4D97-AF65-F5344CB8AC3E}">
        <p14:creationId xmlns:p14="http://schemas.microsoft.com/office/powerpoint/2010/main" val="397266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4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69097" y="1040861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FAIR TRADE PRINCIPLES MATCH THEM UP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FFFF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9-01-04 at 15.09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6" y="1614902"/>
            <a:ext cx="6730923" cy="5137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22109" y="5045371"/>
            <a:ext cx="3245713" cy="1570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49904" y="1711192"/>
            <a:ext cx="1122586" cy="4795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5" y="1711192"/>
            <a:ext cx="407674" cy="47787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109368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97" y="1711192"/>
            <a:ext cx="407674" cy="47787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777458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FairTrade-Logo.sv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463" y="1711192"/>
            <a:ext cx="410977" cy="48174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464516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FairTrade-Logo.sv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31" y="1711192"/>
            <a:ext cx="399231" cy="46797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20353" y="3438032"/>
            <a:ext cx="1122586" cy="4795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64" y="3438032"/>
            <a:ext cx="407674" cy="47787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079817" y="3501008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546" y="3501008"/>
            <a:ext cx="407674" cy="47787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747907" y="343803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 descr="FairTrade-Logo.sv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912" y="3438032"/>
            <a:ext cx="410977" cy="48174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434965" y="343803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 descr="FairTrade-Logo.sv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80" y="3438032"/>
            <a:ext cx="399231" cy="46797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16417" y="5143881"/>
            <a:ext cx="1122586" cy="4795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28" y="5143881"/>
            <a:ext cx="407674" cy="47787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233306" y="5154377"/>
            <a:ext cx="1021572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45" y="5143881"/>
            <a:ext cx="407674" cy="47787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018126" y="4444819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Capacity Building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722416" y="2813503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Transparency and Accountability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8016" y="6131141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Promote Fair Trade 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018126" y="2711592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Payment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722416" y="4427937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Anti -Discrimination &amp; Gender Equality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422109" y="2711592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Trade Practices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0" y="2813503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Provide Opportunities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688998" y="6171218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Respect for Environment 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78016" y="4427937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No Forced Labour or </a:t>
            </a:r>
            <a:r>
              <a:rPr lang="en-GB" sz="1400" b="1" dirty="0">
                <a:solidFill>
                  <a:srgbClr val="FFFFFF"/>
                </a:solidFill>
              </a:rPr>
              <a:t>C</a:t>
            </a:r>
            <a:r>
              <a:rPr lang="en-GB" sz="1400" b="1" dirty="0" smtClean="0">
                <a:solidFill>
                  <a:srgbClr val="FFFFFF"/>
                </a:solidFill>
              </a:rPr>
              <a:t>hild Labour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29595" y="4427937"/>
            <a:ext cx="1790813" cy="484293"/>
          </a:xfrm>
          <a:prstGeom prst="rect">
            <a:avLst/>
          </a:prstGeom>
          <a:solidFill>
            <a:srgbClr val="000000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rgbClr val="FFFFFF"/>
                </a:solidFill>
              </a:rPr>
              <a:t>Good Working Conditions</a:t>
            </a:r>
            <a:endParaRPr lang="en-GB" sz="1400" b="1" dirty="0">
              <a:solidFill>
                <a:srgbClr val="FFFFFF"/>
              </a:solidFill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7110052" y="2953739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Capacity Building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7110052" y="3630434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Transparency and Accountability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110052" y="427205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Promote Fair Trade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7110052" y="491223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Payment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110052" y="5581881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Anti-Discrimination &amp; Gender Equality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7110052" y="621128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Trade </a:t>
            </a:r>
            <a:r>
              <a:rPr lang="en-GB" sz="1400" b="1" dirty="0">
                <a:solidFill>
                  <a:schemeClr val="bg1"/>
                </a:solidFill>
              </a:rPr>
              <a:t>P</a:t>
            </a:r>
            <a:r>
              <a:rPr lang="en-GB" sz="1400" b="1" dirty="0" smtClean="0">
                <a:solidFill>
                  <a:schemeClr val="bg1"/>
                </a:solidFill>
              </a:rPr>
              <a:t>ractices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7110052" y="1652515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Provide Opportunities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7110052" y="232921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Respect for Environment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753912" y="5252377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No Forced Labour or </a:t>
            </a:r>
            <a:r>
              <a:rPr lang="en-GB" sz="1400" b="1" dirty="0">
                <a:solidFill>
                  <a:schemeClr val="bg1"/>
                </a:solidFill>
              </a:rPr>
              <a:t>C</a:t>
            </a:r>
            <a:r>
              <a:rPr lang="en-GB" sz="1400" b="1" dirty="0" smtClean="0">
                <a:solidFill>
                  <a:schemeClr val="bg1"/>
                </a:solidFill>
              </a:rPr>
              <a:t>hild Labour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4753912" y="5929072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Good Working </a:t>
            </a:r>
            <a:r>
              <a:rPr lang="en-GB" sz="1400" b="1" dirty="0">
                <a:solidFill>
                  <a:schemeClr val="bg1"/>
                </a:solidFill>
              </a:rPr>
              <a:t>C</a:t>
            </a:r>
            <a:r>
              <a:rPr lang="en-GB" sz="1400" b="1" dirty="0" smtClean="0">
                <a:solidFill>
                  <a:schemeClr val="bg1"/>
                </a:solidFill>
              </a:rPr>
              <a:t>onditions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08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40" grpId="0" animBg="1"/>
      <p:bldP spid="43" grpId="0" animBg="1"/>
      <p:bldP spid="45" grpId="0" animBg="1"/>
      <p:bldP spid="48" grpId="0" animBg="1"/>
      <p:bldP spid="50" grpId="0" animBg="1"/>
      <p:bldP spid="52" grpId="0" animBg="1"/>
      <p:bldP spid="54" grpId="0" animBg="1"/>
      <p:bldP spid="56" grpId="0" animBg="1"/>
      <p:bldP spid="46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469097" y="1040861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COUNTRY TO THE LOCATION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Australasia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Africa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itchFamily="2" charset="-79"/>
                <a:cs typeface="Levenim MT" pitchFamily="2" charset="-79"/>
              </a:rPr>
              <a:t>Asia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Central America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Sri Lanka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Costa 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Papua New Guinea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Tanzania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3" name="Right Arrow 22"/>
          <p:cNvSpPr/>
          <p:nvPr/>
        </p:nvSpPr>
        <p:spPr>
          <a:xfrm rot="20398093">
            <a:off x="3388165" y="2810695"/>
            <a:ext cx="2681267" cy="369682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496912">
            <a:off x="3660808" y="2626907"/>
            <a:ext cx="2107748" cy="378299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ight Arrow 31"/>
          <p:cNvSpPr/>
          <p:nvPr/>
        </p:nvSpPr>
        <p:spPr>
          <a:xfrm rot="1377316">
            <a:off x="3384678" y="5178381"/>
            <a:ext cx="2790286" cy="457460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ight Arrow 32"/>
          <p:cNvSpPr/>
          <p:nvPr/>
        </p:nvSpPr>
        <p:spPr>
          <a:xfrm rot="20229930">
            <a:off x="3686978" y="5090538"/>
            <a:ext cx="2483273" cy="379154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08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394360" y="5483305"/>
            <a:ext cx="8352926" cy="954107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How much was paid in Fair Trade premiums was paid to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producers in 2016?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5536" y="6145901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58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482247" y="6145981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100 </a:t>
            </a:r>
            <a:r>
              <a: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M</a:t>
            </a:r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584650" y="6145901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158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644171" y="6145981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</a:t>
            </a:r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billion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94360" y="5483305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/>
          <p:cNvSpPr/>
          <p:nvPr/>
        </p:nvSpPr>
        <p:spPr>
          <a:xfrm>
            <a:off x="2469097" y="1040861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NUMBERS ROUND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4360" y="1675368"/>
            <a:ext cx="8352926" cy="954107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How many farmers and workers are there in Fair Trade certified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producer organisations? 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2337964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1.1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497939" y="2337964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1.66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584650" y="2337964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1.99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644171" y="2338044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3.1 Million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94360" y="167536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94360" y="2944680"/>
            <a:ext cx="8352926" cy="646331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What % of all farmers and workers are women?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95536" y="3607276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13%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482247" y="3607356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23%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4584650" y="3607276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35%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644171" y="3607356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53%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394360" y="2944680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4360" y="4213992"/>
            <a:ext cx="8352926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How many countries around the world have </a:t>
            </a:r>
          </a:p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Fair Trade certified producer organisations?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95536" y="4876588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12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482247" y="4876668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35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584650" y="4876588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43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644171" y="4876668"/>
            <a:ext cx="210240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73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4360" y="4213992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3508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191722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228285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246109" y="1663768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162603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3199166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6216990" y="4212517"/>
            <a:ext cx="2834068" cy="2470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91722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28285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08463" y="166376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16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12315" y="1075442"/>
            <a:ext cx="661108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IDENTIFY THE FAIR TRADE FARMERS ORIGIN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2797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22559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2603" y="421251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ghana-1758953_960_7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6615" y="1783085"/>
            <a:ext cx="2021849" cy="2183818"/>
          </a:xfrm>
          <a:prstGeom prst="rect">
            <a:avLst/>
          </a:prstGeom>
        </p:spPr>
      </p:pic>
      <p:pic>
        <p:nvPicPr>
          <p:cNvPr id="3" name="Picture 2" descr="uganda-1758988_960_72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8108" y="1663768"/>
            <a:ext cx="2212896" cy="2312460"/>
          </a:xfrm>
          <a:prstGeom prst="rect">
            <a:avLst/>
          </a:prstGeom>
        </p:spPr>
      </p:pic>
      <p:pic>
        <p:nvPicPr>
          <p:cNvPr id="4" name="Picture 3" descr="ethiopia-1758949_960_72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952" y="1971962"/>
            <a:ext cx="2565716" cy="1994941"/>
          </a:xfrm>
          <a:prstGeom prst="rect">
            <a:avLst/>
          </a:prstGeom>
        </p:spPr>
      </p:pic>
      <p:pic>
        <p:nvPicPr>
          <p:cNvPr id="5" name="Picture 4" descr="borders-2099205_960_72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9662" y="4212516"/>
            <a:ext cx="2162315" cy="2503001"/>
          </a:xfrm>
          <a:prstGeom prst="rect">
            <a:avLst/>
          </a:prstGeom>
        </p:spPr>
      </p:pic>
      <p:pic>
        <p:nvPicPr>
          <p:cNvPr id="6" name="Picture 5" descr="borders-1297000_960_720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6853" y="4327658"/>
            <a:ext cx="1921007" cy="2173132"/>
          </a:xfrm>
          <a:prstGeom prst="rect">
            <a:avLst/>
          </a:prstGeom>
        </p:spPr>
      </p:pic>
      <p:pic>
        <p:nvPicPr>
          <p:cNvPr id="7" name="Picture 6" descr="argentina-2025446_960_72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463" y="4645806"/>
            <a:ext cx="2967974" cy="1854984"/>
          </a:xfrm>
          <a:prstGeom prst="rect">
            <a:avLst/>
          </a:prstGeom>
        </p:spPr>
      </p:pic>
      <p:pic>
        <p:nvPicPr>
          <p:cNvPr id="8" name="Picture 7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125" y="2846597"/>
            <a:ext cx="658834" cy="1203960"/>
          </a:xfrm>
          <a:prstGeom prst="rect">
            <a:avLst/>
          </a:prstGeom>
        </p:spPr>
      </p:pic>
      <p:pic>
        <p:nvPicPr>
          <p:cNvPr id="27" name="Picture 26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8443" y="2846597"/>
            <a:ext cx="658834" cy="1203960"/>
          </a:xfrm>
          <a:prstGeom prst="rect">
            <a:avLst/>
          </a:prstGeom>
        </p:spPr>
      </p:pic>
      <p:pic>
        <p:nvPicPr>
          <p:cNvPr id="28" name="Picture 27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7797" y="2846597"/>
            <a:ext cx="658834" cy="1203960"/>
          </a:xfrm>
          <a:prstGeom prst="rect">
            <a:avLst/>
          </a:prstGeom>
        </p:spPr>
      </p:pic>
      <p:pic>
        <p:nvPicPr>
          <p:cNvPr id="29" name="Picture 28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08" y="5296830"/>
            <a:ext cx="658834" cy="1203960"/>
          </a:xfrm>
          <a:prstGeom prst="rect">
            <a:avLst/>
          </a:prstGeom>
        </p:spPr>
      </p:pic>
      <p:pic>
        <p:nvPicPr>
          <p:cNvPr id="30" name="Picture 29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5426" y="5296830"/>
            <a:ext cx="658834" cy="1203960"/>
          </a:xfrm>
          <a:prstGeom prst="rect">
            <a:avLst/>
          </a:prstGeom>
        </p:spPr>
      </p:pic>
      <p:pic>
        <p:nvPicPr>
          <p:cNvPr id="31" name="Picture 30" descr="silhouette-308076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780" y="5296830"/>
            <a:ext cx="658834" cy="1203960"/>
          </a:xfrm>
          <a:prstGeom prst="rect">
            <a:avLst/>
          </a:prstGeom>
        </p:spPr>
      </p:pic>
      <p:sp>
        <p:nvSpPr>
          <p:cNvPr id="9" name="Action Button: Movie 8">
            <a:hlinkClick r:id="rId10" highlightClick="1"/>
          </p:cNvPr>
          <p:cNvSpPr/>
          <p:nvPr/>
        </p:nvSpPr>
        <p:spPr>
          <a:xfrm>
            <a:off x="286952" y="6083002"/>
            <a:ext cx="615334" cy="417788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3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2779" y="2124578"/>
            <a:ext cx="8352926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779" y="212457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060287" y="1640773"/>
            <a:ext cx="4688177" cy="400509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Clue: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South American Fair Trade Producing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ountries</a:t>
            </a:r>
            <a:endParaRPr lang="en-GB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74998" y="1040861"/>
            <a:ext cx="647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ANAGRAMS </a:t>
            </a:r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–UNSCRAMBLE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6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779" y="2235327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Levenim MT" pitchFamily="2" charset="-79"/>
                <a:cs typeface="Levenim MT" pitchFamily="2" charset="-79"/>
              </a:rPr>
              <a:t>CLAIM BOO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779" y="3297948"/>
            <a:ext cx="835292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779" y="3428560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RE UP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779" y="4471318"/>
            <a:ext cx="8352926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2779" y="4613145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VIAL OBI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2779" y="5644687"/>
            <a:ext cx="835292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779" y="5803061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ANGER ANTI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779" y="446630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779" y="32954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779" y="563717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03748" y="2274081"/>
            <a:ext cx="4737015" cy="646331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COLOMBIA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303748" y="3428559"/>
            <a:ext cx="47370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PERU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3748" y="4613145"/>
            <a:ext cx="4737015" cy="646331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BOLIVIA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03748" y="5783942"/>
            <a:ext cx="4737015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ARGENTINA</a:t>
            </a:r>
          </a:p>
        </p:txBody>
      </p:sp>
    </p:spTree>
    <p:extLst>
      <p:ext uri="{BB962C8B-B14F-4D97-AF65-F5344CB8AC3E}">
        <p14:creationId xmlns:p14="http://schemas.microsoft.com/office/powerpoint/2010/main" val="410804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ounded Rectangle 44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7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2469096" y="1057722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MULTIPLE CHOICE </a:t>
            </a:r>
            <a:r>
              <a:rPr lang="mr-IN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GUESS CORRECT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95536" y="5603851"/>
            <a:ext cx="8352926" cy="707886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Which of these is NOT a type of wild banana</a:t>
            </a:r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?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6712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Gold Tiger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3423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Bubblegum</a:t>
            </a:r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Pink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585826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Green and White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45347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Musa </a:t>
            </a:r>
            <a:r>
              <a:rPr lang="en-GB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Nendran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95536" y="5593621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5536" y="1654786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How many local Fair Trade campaigning groups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exist in the UK?</a:t>
            </a:r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96712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483423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585826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50,000 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45347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100,000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5536" y="1654786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95536" y="2888816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What % of UK customers recognise the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Fair Trade logo when shown it?</a:t>
            </a:r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95536" y="2888816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395536" y="4158128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Which of these brings in the most funding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for the Fair Trade Foundation?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6712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Licence fee from </a:t>
            </a:r>
            <a:r>
              <a:rPr lang="en-GB" sz="1200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Fairtrade</a:t>
            </a:r>
            <a:r>
              <a:rPr lang="en-GB" sz="12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certified products</a:t>
            </a:r>
            <a:endParaRPr lang="en-GB" sz="12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483423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Grants and Donations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85826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Other Income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645347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Sponsorship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5536" y="415812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96712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47%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499115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78%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601518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93%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645347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100%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02266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/>
          <p:cNvSpPr/>
          <p:nvPr/>
        </p:nvSpPr>
        <p:spPr>
          <a:xfrm>
            <a:off x="5301328" y="1669828"/>
            <a:ext cx="3447137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Was there a coconut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301328" y="4193435"/>
            <a:ext cx="3459432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What colour eyes did the man have?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99442" y="5433202"/>
            <a:ext cx="3340241" cy="119120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What color pearls was the lady wearing?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316816" y="5435702"/>
            <a:ext cx="3443005" cy="1188701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cupcakes are being sold?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99592" y="1669828"/>
            <a:ext cx="3344818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Fair Trade items were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01328" y="2934992"/>
            <a:ext cx="3462621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pairs of earrings were being sold?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9491" y="4193435"/>
            <a:ext cx="3341729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How many carriages did the train have?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99592" y="2934992"/>
            <a:ext cx="3344818" cy="1118292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Was the Milk Fair Trade?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5536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95536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B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F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5536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C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G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5536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H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</a:t>
            </a:r>
            <a:endParaRPr lang="en-GB" sz="2400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67544" y="1043211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9519" y="6316754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Light blue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9670" y="2503276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Three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9568" y="5026883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One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49670" y="3768440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No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93960" y="2496752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Yes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3960" y="5020359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He didn</a:t>
            </a:r>
            <a:r>
              <a:rPr lang="mr-IN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’</a:t>
            </a:r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t have eyes!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09448" y="6312730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Five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3960" y="3761916"/>
            <a:ext cx="3240000" cy="360000"/>
          </a:xfrm>
          <a:prstGeom prst="rect">
            <a:avLst/>
          </a:prstGeom>
          <a:ln>
            <a:solidFill>
              <a:srgbClr val="3366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American Typewriter"/>
                <a:cs typeface="American Typewriter"/>
              </a:rPr>
              <a:t>Ten</a:t>
            </a:r>
            <a:endParaRPr lang="en-GB" b="1" dirty="0">
              <a:solidFill>
                <a:srgbClr val="0000FF"/>
              </a:solidFill>
              <a:latin typeface="American Typewriter"/>
              <a:cs typeface="American Typewriter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146383" y="1883421"/>
            <a:ext cx="8652764" cy="4620028"/>
            <a:chOff x="146383" y="-3590881"/>
            <a:chExt cx="8652764" cy="4620028"/>
          </a:xfrm>
        </p:grpSpPr>
        <p:grpSp>
          <p:nvGrpSpPr>
            <p:cNvPr id="36" name="Group 35"/>
            <p:cNvGrpSpPr/>
            <p:nvPr/>
          </p:nvGrpSpPr>
          <p:grpSpPr>
            <a:xfrm>
              <a:off x="146383" y="-3590881"/>
              <a:ext cx="8652764" cy="4620028"/>
              <a:chOff x="167554" y="1718155"/>
              <a:chExt cx="8652764" cy="462002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67554" y="1718155"/>
                <a:ext cx="8652764" cy="4567226"/>
              </a:xfrm>
              <a:prstGeom prst="rect">
                <a:avLst/>
              </a:prstGeom>
              <a:solidFill>
                <a:srgbClr val="0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23" name="Picture 22" descr="market-2071976_960_720.png"/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7554" y="1718155"/>
                <a:ext cx="4583747" cy="4567226"/>
              </a:xfrm>
              <a:prstGeom prst="rect">
                <a:avLst/>
              </a:prstGeom>
            </p:spPr>
          </p:pic>
          <p:pic>
            <p:nvPicPr>
              <p:cNvPr id="24" name="Picture 23" descr="market-2071975_960_720.png"/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4753698" y="1718155"/>
                <a:ext cx="4066620" cy="4533802"/>
              </a:xfrm>
              <a:prstGeom prst="rect">
                <a:avLst/>
              </a:prstGeom>
            </p:spPr>
          </p:pic>
          <p:pic>
            <p:nvPicPr>
              <p:cNvPr id="25" name="THUMBS UP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98087" y="5660704"/>
                <a:ext cx="357044" cy="305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5" descr="fruits-155616_960_720.png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73866" y="4797858"/>
                <a:ext cx="1861903" cy="1371214"/>
              </a:xfrm>
              <a:prstGeom prst="rect">
                <a:avLst/>
              </a:prstGeom>
            </p:spPr>
          </p:pic>
          <p:pic>
            <p:nvPicPr>
              <p:cNvPr id="27" name="Picture 26" descr="bananas-575773_960_720.png"/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2608" y="3957531"/>
                <a:ext cx="1307478" cy="840327"/>
              </a:xfrm>
              <a:prstGeom prst="rect">
                <a:avLst/>
              </a:prstGeom>
            </p:spPr>
          </p:pic>
          <p:pic>
            <p:nvPicPr>
              <p:cNvPr id="28" name="Picture 27" descr="FairTrade-Logo.svg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86236" y="4303468"/>
                <a:ext cx="238945" cy="280088"/>
              </a:xfrm>
              <a:prstGeom prst="rect">
                <a:avLst/>
              </a:prstGeom>
            </p:spPr>
          </p:pic>
          <p:pic>
            <p:nvPicPr>
              <p:cNvPr id="29" name="Picture 28" descr="chicken-559892_960_720.pn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662" y="4797858"/>
                <a:ext cx="2631160" cy="1540325"/>
              </a:xfrm>
              <a:prstGeom prst="rect">
                <a:avLst/>
              </a:prstGeom>
            </p:spPr>
          </p:pic>
          <p:pic>
            <p:nvPicPr>
              <p:cNvPr id="30" name="Picture 29" descr="coconuts-575780_960_720.pn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72245" y="3956684"/>
                <a:ext cx="375682" cy="346784"/>
              </a:xfrm>
              <a:prstGeom prst="rect">
                <a:avLst/>
              </a:prstGeom>
            </p:spPr>
          </p:pic>
          <p:pic>
            <p:nvPicPr>
              <p:cNvPr id="31" name="Picture 30" descr="FairTrade-Logo.svg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553538" y="5542604"/>
                <a:ext cx="238945" cy="280088"/>
              </a:xfrm>
              <a:prstGeom prst="rect">
                <a:avLst/>
              </a:prstGeom>
            </p:spPr>
          </p:pic>
          <p:pic>
            <p:nvPicPr>
              <p:cNvPr id="32" name="Picture 31" descr="chocolate-bar-303382__340.png"/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10000" b="90000" l="2059" r="98235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4951" y="4222652"/>
                <a:ext cx="721808" cy="721808"/>
              </a:xfrm>
              <a:prstGeom prst="rect">
                <a:avLst/>
              </a:prstGeom>
            </p:spPr>
          </p:pic>
          <p:pic>
            <p:nvPicPr>
              <p:cNvPr id="33" name="Picture 32" descr="FairTrade-Logo.svg.pn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11844" y="4410088"/>
                <a:ext cx="238945" cy="280088"/>
              </a:xfrm>
              <a:prstGeom prst="rect">
                <a:avLst/>
              </a:prstGeom>
            </p:spPr>
          </p:pic>
          <p:pic>
            <p:nvPicPr>
              <p:cNvPr id="34" name="Picture 33" descr="FairTrade-Logo.svg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133302" y="1965846"/>
                <a:ext cx="361635" cy="423903"/>
              </a:xfrm>
              <a:prstGeom prst="rect">
                <a:avLst/>
              </a:prstGeom>
            </p:spPr>
          </p:pic>
          <p:pic>
            <p:nvPicPr>
              <p:cNvPr id="35" name="Picture 34" descr="FairTrade-Logo.svg.png"/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4317" y="1965846"/>
                <a:ext cx="361635" cy="423903"/>
              </a:xfrm>
              <a:prstGeom prst="rect">
                <a:avLst/>
              </a:prstGeom>
            </p:spPr>
          </p:pic>
        </p:grpSp>
        <p:pic>
          <p:nvPicPr>
            <p:cNvPr id="57" name="Picture 56" descr="Screen Shot 2019-01-04 at 22.08.33.png"/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3748" y="82065"/>
              <a:ext cx="2356930" cy="777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514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9" grpId="0" animBg="1"/>
      <p:bldP spid="2" grpId="0" animBg="1"/>
      <p:bldP spid="3" grpId="0" animBg="1"/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5436449" y="1765809"/>
            <a:ext cx="3312015" cy="2184029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YOU HAVE</a:t>
            </a:r>
            <a:r>
              <a:rPr lang="en-GB" dirty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 </a:t>
            </a:r>
            <a:r>
              <a:rPr lang="en-GB" dirty="0" smtClean="0">
                <a:solidFill>
                  <a:srgbClr val="000000"/>
                </a:solidFill>
                <a:latin typeface="Levenim MT" pitchFamily="2" charset="-79"/>
                <a:cs typeface="Levenim MT" pitchFamily="2" charset="-79"/>
              </a:rPr>
              <a:t>FIVE MINUTES TO:</a:t>
            </a:r>
          </a:p>
          <a:p>
            <a:pPr algn="ctr"/>
            <a:endParaRPr lang="en-GB" b="1" dirty="0">
              <a:solidFill>
                <a:srgbClr val="0000FF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FIND ALL </a:t>
            </a:r>
            <a:r>
              <a:rPr lang="en-GB" sz="2800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15</a:t>
            </a:r>
            <a:r>
              <a:rPr lang="en-GB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 Fair Trade Items hidden in the wordsearch </a:t>
            </a:r>
          </a:p>
          <a:p>
            <a:pPr algn="ctr"/>
            <a:endParaRPr lang="en-GB" dirty="0" smtClean="0">
              <a:solidFill>
                <a:srgbClr val="000000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9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69096" y="1057722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WORDSEARCH </a:t>
            </a:r>
            <a:r>
              <a:rPr lang="mr-IN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C0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FIND 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C0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9-01-04 at 19.07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0" y="1720002"/>
            <a:ext cx="4914933" cy="5007887"/>
          </a:xfrm>
          <a:prstGeom prst="rect">
            <a:avLst/>
          </a:prstGeom>
          <a:ln w="38100" cmpd="sng">
            <a:solidFill>
              <a:schemeClr val="tx1"/>
            </a:solidFill>
          </a:ln>
        </p:spPr>
      </p:pic>
      <p:pic>
        <p:nvPicPr>
          <p:cNvPr id="3" name="Picture 2" descr="Screen Shot 2019-01-04 at 19.06.5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30" y="1720002"/>
            <a:ext cx="4914933" cy="5007887"/>
          </a:xfrm>
          <a:prstGeom prst="rect">
            <a:avLst/>
          </a:prstGeom>
          <a:ln w="38100" cmpd="sng">
            <a:solidFill>
              <a:srgbClr val="000000"/>
            </a:solidFill>
          </a:ln>
        </p:spPr>
      </p:pic>
      <p:pic>
        <p:nvPicPr>
          <p:cNvPr id="4" name="Picture 3" descr="Screen Shot 2019-01-04 at 19.07.14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10" y="4047970"/>
            <a:ext cx="2400242" cy="1312363"/>
          </a:xfrm>
          <a:prstGeom prst="rect">
            <a:avLst/>
          </a:prstGeom>
        </p:spPr>
      </p:pic>
      <p:pic>
        <p:nvPicPr>
          <p:cNvPr id="5" name="Picture 4" descr="Screen Shot 2019-01-04 at 19.07.22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1010" y="5390268"/>
            <a:ext cx="2400242" cy="140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7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59428" y="1079283"/>
            <a:ext cx="6266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FAIR TRADE BRAND TO THE PRODUCT</a:t>
            </a:r>
            <a:endParaRPr lang="en-GB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GB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67544" y="1043211"/>
            <a:ext cx="1742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10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T2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Lucy Bee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itchFamily="2" charset="-79"/>
                <a:cs typeface="Levenim MT" pitchFamily="2" charset="-79"/>
              </a:rPr>
              <a:t>Divine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Ben &amp; Jerry’s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Ice Cream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Dark Chocolate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Tea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2400" dirty="0" err="1" smtClean="0">
                <a:latin typeface="Levenim MT" pitchFamily="2" charset="-79"/>
                <a:cs typeface="Levenim MT" pitchFamily="2" charset="-79"/>
              </a:rPr>
              <a:t>Coconut</a:t>
            </a:r>
            <a:r>
              <a:rPr lang="de-DE" sz="2400" dirty="0" smtClean="0">
                <a:latin typeface="Levenim MT" pitchFamily="2" charset="-79"/>
                <a:cs typeface="Levenim MT" pitchFamily="2" charset="-79"/>
              </a:rPr>
              <a:t> </a:t>
            </a:r>
            <a:r>
              <a:rPr lang="de-DE" sz="2400" dirty="0" err="1" smtClean="0">
                <a:latin typeface="Levenim MT" pitchFamily="2" charset="-79"/>
                <a:cs typeface="Levenim MT" pitchFamily="2" charset="-79"/>
              </a:rPr>
              <a:t>Oil</a:t>
            </a:r>
            <a:endParaRPr lang="de-DE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2" name="Right Arrow 21"/>
          <p:cNvSpPr/>
          <p:nvPr/>
        </p:nvSpPr>
        <p:spPr>
          <a:xfrm rot="1217249">
            <a:off x="3341740" y="3840910"/>
            <a:ext cx="2681267" cy="369682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582732">
            <a:off x="3473348" y="2754892"/>
            <a:ext cx="2595115" cy="317677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ight Arrow 23"/>
          <p:cNvSpPr/>
          <p:nvPr/>
        </p:nvSpPr>
        <p:spPr>
          <a:xfrm rot="1339363">
            <a:off x="3263693" y="5229011"/>
            <a:ext cx="2813171" cy="348598"/>
          </a:xfrm>
          <a:prstGeom prst="rightArrow">
            <a:avLst/>
          </a:prstGeom>
          <a:solidFill>
            <a:srgbClr val="93B0D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ight Arrow 24"/>
          <p:cNvSpPr/>
          <p:nvPr/>
        </p:nvSpPr>
        <p:spPr>
          <a:xfrm rot="18709945">
            <a:off x="2756599" y="4040991"/>
            <a:ext cx="4132321" cy="225230"/>
          </a:xfrm>
          <a:prstGeom prst="rightArrow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8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561944" y="1720904"/>
            <a:ext cx="4248472" cy="3528392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3528" y="1844824"/>
            <a:ext cx="3960440" cy="1080120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Design a placard to encourage customers to buy </a:t>
            </a:r>
            <a:r>
              <a:rPr lang="en-GB" b="1" dirty="0" err="1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F</a:t>
            </a:r>
            <a:r>
              <a:rPr lang="en-GB" b="1" dirty="0" err="1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airtrade</a:t>
            </a:r>
            <a:r>
              <a:rPr lang="en-GB" b="1" dirty="0" smtClean="0">
                <a:solidFill>
                  <a:srgbClr val="FF0000"/>
                </a:solidFill>
                <a:latin typeface="Levenim MT" pitchFamily="2" charset="-79"/>
                <a:cs typeface="Levenim MT" pitchFamily="2" charset="-79"/>
              </a:rPr>
              <a:t> products</a:t>
            </a:r>
            <a:endParaRPr lang="en-GB" b="1" dirty="0">
              <a:solidFill>
                <a:srgbClr val="FF0000"/>
              </a:solidFill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15" name="Picture 14" descr="medals-1622902_960_72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149080"/>
            <a:ext cx="2555776" cy="2555776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773338" y="5404196"/>
            <a:ext cx="3298140" cy="1224972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GOLD    = </a:t>
            </a:r>
            <a:r>
              <a:rPr lang="en-GB" sz="2400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5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  <a:latin typeface="Arial" pitchFamily="34" charset="0"/>
                <a:cs typeface="Arial" pitchFamily="34" charset="0"/>
              </a:rPr>
              <a:t> POINTS</a:t>
            </a:r>
          </a:p>
          <a:p>
            <a:pPr algn="just"/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SILVER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  = </a:t>
            </a:r>
            <a:r>
              <a:rPr lang="en-GB" sz="2400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bg1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POINTS</a:t>
            </a:r>
          </a:p>
          <a:p>
            <a:pPr algn="just"/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BRONZE = </a:t>
            </a:r>
            <a:r>
              <a:rPr lang="en-GB" sz="2400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1</a:t>
            </a:r>
            <a:r>
              <a:rPr lang="en-GB" b="1" baseline="0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GB" b="1" dirty="0" smtClean="0">
                <a:solidFill>
                  <a:schemeClr val="tx1"/>
                </a:solidFill>
                <a:effectLst>
                  <a:glow rad="228600">
                    <a:schemeClr val="accent6">
                      <a:lumMod val="50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POINT</a:t>
            </a:r>
            <a:endParaRPr lang="en-GB" b="1" dirty="0">
              <a:solidFill>
                <a:schemeClr val="tx1"/>
              </a:solidFill>
              <a:effectLst>
                <a:glow rad="228600">
                  <a:schemeClr val="accent6">
                    <a:lumMod val="5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23528" y="3212976"/>
            <a:ext cx="3960440" cy="93610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tx1"/>
                </a:solidFill>
                <a:latin typeface="Levenim MT" pitchFamily="2" charset="-79"/>
                <a:cs typeface="Levenim MT" pitchFamily="2" charset="-79"/>
              </a:rPr>
              <a:t>In the event of a tie break or even a close finish points can be awarded to the top three designs  </a:t>
            </a:r>
            <a:endParaRPr lang="en-GB" sz="1600" b="1" dirty="0">
              <a:solidFill>
                <a:schemeClr val="tx1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2459428" y="1029147"/>
            <a:ext cx="62666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DESIGN IT  – CREATE THE FOLLOWING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7544" y="1043211"/>
            <a:ext cx="1843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TIE BREAK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 descr="sign-2045138_960_72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1817" y="1720905"/>
            <a:ext cx="4534102" cy="343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/>
            </a:stretch>
          </a:blip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0" y="2601927"/>
            <a:ext cx="9036496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cap="none" spc="50" dirty="0" smtClean="0">
                <a:ln w="11430"/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</a:t>
            </a:r>
            <a:r>
              <a:rPr lang="en-US" sz="9600" b="1" cap="none" spc="50" baseline="0" dirty="0" smtClean="0">
                <a:ln w="11430"/>
                <a:effectLst>
                  <a:glow rad="228600">
                    <a:schemeClr val="accent6">
                      <a:lumMod val="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YOU FOR PLAYING</a:t>
            </a:r>
            <a:endParaRPr lang="en-US" sz="9600" b="1" cap="none" spc="50" dirty="0">
              <a:ln w="11430"/>
              <a:effectLst>
                <a:glow rad="228600">
                  <a:schemeClr val="accent6">
                    <a:lumMod val="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193595" y="5266951"/>
            <a:ext cx="2741392" cy="1391838"/>
            <a:chOff x="5832023" y="1280059"/>
            <a:chExt cx="2242292" cy="1138438"/>
          </a:xfrm>
        </p:grpSpPr>
        <p:pic>
          <p:nvPicPr>
            <p:cNvPr id="16" name="Picture 15">
              <a:hlinkClick r:id="rId4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2024" y="1590199"/>
              <a:ext cx="2242291" cy="642462"/>
            </a:xfrm>
            <a:prstGeom prst="rect">
              <a:avLst/>
            </a:prstGeom>
          </p:spPr>
        </p:pic>
        <p:sp>
          <p:nvSpPr>
            <p:cNvPr id="17" name="Rectangle 16">
              <a:hlinkClick r:id="rId4"/>
            </p:cNvPr>
            <p:cNvSpPr/>
            <p:nvPr/>
          </p:nvSpPr>
          <p:spPr>
            <a:xfrm>
              <a:off x="5832023" y="1280059"/>
              <a:ext cx="2242292" cy="2769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50" dirty="0" smtClean="0">
                  <a:ln w="11430"/>
                  <a:effectLst>
                    <a:glow rad="228600">
                      <a:schemeClr val="tx2">
                        <a:lumMod val="60000"/>
                        <a:lumOff val="40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Levenim MT" pitchFamily="2" charset="-79"/>
                  <a:cs typeface="Levenim MT" pitchFamily="2" charset="-79"/>
                  <a:hlinkClick r:id="rId4"/>
                </a:rPr>
                <a:t>FOR MORE RESOURCES </a:t>
              </a:r>
              <a:endParaRPr lang="en-US" sz="1600" b="1" cap="none" spc="50" dirty="0" smtClean="0">
                <a:ln w="11430"/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18" name="Rectangle 17">
              <a:hlinkClick r:id="rId4"/>
            </p:cNvPr>
            <p:cNvSpPr/>
            <p:nvPr/>
          </p:nvSpPr>
          <p:spPr>
            <a:xfrm>
              <a:off x="5832023" y="2141581"/>
              <a:ext cx="2242291" cy="2769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1600" b="1" cap="none" spc="50" dirty="0" smtClean="0">
                  <a:ln w="11430"/>
                  <a:effectLst>
                    <a:glow rad="228600">
                      <a:schemeClr val="tx2">
                        <a:lumMod val="60000"/>
                        <a:lumOff val="40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Levenim MT" pitchFamily="2" charset="-79"/>
                  <a:cs typeface="Levenim MT" pitchFamily="2" charset="-79"/>
                  <a:hlinkClick r:id="rId4"/>
                </a:rPr>
                <a:t>CLICK HERE</a:t>
              </a:r>
              <a:endParaRPr lang="en-US" sz="1600" b="1" cap="none" spc="50" dirty="0" smtClean="0">
                <a:ln w="11430"/>
                <a:effectLst>
                  <a:glow rad="228600">
                    <a:schemeClr val="tx2">
                      <a:lumMod val="60000"/>
                      <a:lumOff val="40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Levenim MT" pitchFamily="2" charset="-79"/>
                <a:cs typeface="Levenim MT" pitchFamily="2" charset="-79"/>
              </a:endParaRPr>
            </a:p>
          </p:txBody>
        </p:sp>
      </p:grp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723804" y="492266"/>
            <a:ext cx="5661111" cy="2249100"/>
          </a:xfrm>
          <a:prstGeom prst="rect">
            <a:avLst/>
          </a:prstGeom>
          <a:solidFill>
            <a:srgbClr val="000000"/>
          </a:solidFill>
          <a:ln w="28575" cmpd="sng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  <a:bevelB w="50800" h="38100" prst="riblet"/>
            </a:sp3d>
          </a:bodyPr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endParaRPr lang="en-US" sz="5400" dirty="0" smtClean="0">
              <a:ln w="3175"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381000">
                  <a:schemeClr val="accent3">
                    <a:satMod val="175000"/>
                    <a:alpha val="40000"/>
                  </a:schemeClr>
                </a:glo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2" name="Picture 21" descr="Screen Shot 2017-04-28 at 13.44.23.png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00000">
            <a:off x="4462285" y="637590"/>
            <a:ext cx="2891785" cy="141628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59084" y="478269"/>
            <a:ext cx="562583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I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 </a:t>
            </a:r>
          </a:p>
          <a:p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T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R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A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8EB4E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D</a:t>
            </a:r>
            <a:r>
              <a:rPr lang="en-US" sz="6600" b="1" dirty="0" smtClean="0">
                <a:ln w="19050">
                  <a:solidFill>
                    <a:srgbClr val="000000"/>
                  </a:solidFill>
                </a:ln>
                <a:solidFill>
                  <a:srgbClr val="CCFF3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E</a:t>
            </a:r>
            <a:endParaRPr lang="en-US" sz="6600" b="1" cap="none" spc="0" dirty="0">
              <a:ln w="19050">
                <a:solidFill>
                  <a:srgbClr val="000000"/>
                </a:solidFill>
              </a:ln>
              <a:solidFill>
                <a:srgbClr val="CCFF33"/>
              </a:solidFill>
              <a:effectLst>
                <a:outerShdw blurRad="50800" algn="tl" rotWithShape="0">
                  <a:srgbClr val="000000"/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0277" y="1413252"/>
            <a:ext cx="1292831" cy="129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solidFill>
            <a:schemeClr val="bg1"/>
          </a:solid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07504" y="116632"/>
            <a:ext cx="8928992" cy="6624736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ln w="28575" cap="rnd">
            <a:solidFill>
              <a:schemeClr val="tx2">
                <a:lumMod val="75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79512" y="188640"/>
            <a:ext cx="8784976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Copyright Attribution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79512" y="1493912"/>
            <a:ext cx="8784976" cy="510344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All content and images used within this product have been developed by the creator of this product or sourced under license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Any content or images under license have been attributed and can be found on the notes of each slide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We carefully go through images,</a:t>
            </a:r>
            <a:r>
              <a:rPr lang="en-US" sz="2400" baseline="0" dirty="0" smtClean="0"/>
              <a:t> pay for them if required or select ones with appropriate licenses.</a:t>
            </a:r>
            <a:endParaRPr lang="en-US" sz="2400" dirty="0" smtClean="0"/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/>
              <a:t>We believe in copyright protection,  proper use and attribution of our content and images, however if there are any issues please don’t hesitate to contact us </a:t>
            </a:r>
            <a:r>
              <a:rPr lang="en-US" sz="2400" dirty="0" smtClean="0">
                <a:hlinkClick r:id="rId3"/>
              </a:rPr>
              <a:t>info@cre8tiveresources.co.uk</a:t>
            </a:r>
            <a:r>
              <a:rPr lang="en-US" sz="2400" dirty="0" smtClean="0"/>
              <a:t> 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For Information on licenses used:</a:t>
            </a:r>
          </a:p>
          <a:p>
            <a:pPr marL="0" indent="0">
              <a:buNone/>
            </a:pPr>
            <a:r>
              <a:rPr lang="en-GB" sz="2400" b="1" dirty="0" smtClean="0">
                <a:hlinkClick r:id="rId4"/>
              </a:rPr>
              <a:t>https://creativecommons.org/licenses/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3686124" y="654526"/>
            <a:ext cx="2623993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4452" y="675055"/>
            <a:ext cx="3491880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1960" y="116631"/>
            <a:ext cx="4840911" cy="4212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</a:rPr>
              <a:t>Team Name:__________________ 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Team Members: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8" name="Subtitle 1"/>
          <p:cNvSpPr txBox="1">
            <a:spLocks/>
          </p:cNvSpPr>
          <p:nvPr/>
        </p:nvSpPr>
        <p:spPr bwMode="auto">
          <a:xfrm>
            <a:off x="114452" y="654526"/>
            <a:ext cx="3491880" cy="5760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1</a:t>
            </a:r>
            <a:endParaRPr lang="en-GB" sz="1200" kern="0" dirty="0">
              <a:latin typeface="+mj-lt"/>
            </a:endParaRPr>
          </a:p>
          <a:p>
            <a:pPr algn="ctr"/>
            <a:r>
              <a:rPr lang="en-GB" sz="1200" kern="0" dirty="0" smtClean="0">
                <a:latin typeface="+mj-lt"/>
              </a:rPr>
              <a:t>Fair Trade Farmers</a:t>
            </a:r>
            <a:endParaRPr lang="en-GB" sz="1200" kern="0" dirty="0">
              <a:latin typeface="+mj-lt"/>
            </a:endParaRPr>
          </a:p>
          <a:p>
            <a:pPr algn="ctr"/>
            <a:endParaRPr lang="en-GB" sz="1200" kern="0" dirty="0" smtClean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GB" sz="1200" kern="0" dirty="0" smtClean="0">
                <a:latin typeface="+mj-lt"/>
              </a:rPr>
              <a:t>A___________________     D___________________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 smtClean="0">
                <a:latin typeface="+mj-lt"/>
              </a:rPr>
              <a:t>B___________________     E____________________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 smtClean="0">
                <a:latin typeface="+mj-lt"/>
              </a:rPr>
              <a:t>C___________________     F____________________</a:t>
            </a: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88575" y="654525"/>
            <a:ext cx="2664296" cy="206770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Subtitle 1"/>
          <p:cNvSpPr txBox="1">
            <a:spLocks/>
          </p:cNvSpPr>
          <p:nvPr/>
        </p:nvSpPr>
        <p:spPr bwMode="auto">
          <a:xfrm>
            <a:off x="6388575" y="654526"/>
            <a:ext cx="2664296" cy="5760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5</a:t>
            </a:r>
          </a:p>
          <a:p>
            <a:pPr algn="ctr"/>
            <a:r>
              <a:rPr lang="en-GB" sz="1200" kern="0" dirty="0" smtClean="0">
                <a:latin typeface="+mj-lt"/>
              </a:rPr>
              <a:t>Numbers Round</a:t>
            </a:r>
            <a:endParaRPr lang="en-GB" sz="1200" kern="0" dirty="0">
              <a:latin typeface="+mj-lt"/>
            </a:endParaRPr>
          </a:p>
          <a:p>
            <a:endParaRPr lang="en-GB" sz="1200" kern="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A_______________________________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B_______________________________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C_______________________________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D_______________________________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1817" y="3002212"/>
            <a:ext cx="579663" cy="637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4" name="Rectangle 13"/>
          <p:cNvSpPr/>
          <p:nvPr/>
        </p:nvSpPr>
        <p:spPr>
          <a:xfrm>
            <a:off x="114452" y="2858196"/>
            <a:ext cx="3491880" cy="19207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" name="Subtitle 1"/>
          <p:cNvSpPr txBox="1">
            <a:spLocks/>
          </p:cNvSpPr>
          <p:nvPr/>
        </p:nvSpPr>
        <p:spPr bwMode="auto">
          <a:xfrm>
            <a:off x="114452" y="2858196"/>
            <a:ext cx="3491880" cy="5040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2</a:t>
            </a:r>
            <a:endParaRPr lang="en-GB" sz="1200" kern="0" dirty="0">
              <a:latin typeface="+mj-lt"/>
            </a:endParaRPr>
          </a:p>
          <a:p>
            <a:pPr algn="ctr"/>
            <a:r>
              <a:rPr lang="en-GB" sz="1200" kern="0" dirty="0" smtClean="0">
                <a:latin typeface="+mj-lt"/>
              </a:rPr>
              <a:t>True or False</a:t>
            </a:r>
            <a:endParaRPr lang="en-GB" sz="1200" kern="0" dirty="0">
              <a:latin typeface="+mj-lt"/>
            </a:endParaRPr>
          </a:p>
          <a:p>
            <a:pPr algn="ctr"/>
            <a:endParaRPr lang="en-GB" sz="1200" kern="0" dirty="0" smtClean="0">
              <a:latin typeface="+mj-lt"/>
            </a:endParaRPr>
          </a:p>
          <a:p>
            <a:r>
              <a:rPr lang="en-GB" sz="1200" kern="0" dirty="0" smtClean="0">
                <a:latin typeface="+mj-lt"/>
              </a:rPr>
              <a:t>A____________________  E____________________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B____________________  F____________________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C____________________  G____________________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D____________________  H____________________</a:t>
            </a:r>
            <a:endParaRPr lang="en-GB" sz="1200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453" y="4895910"/>
            <a:ext cx="4662681" cy="17319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8" name="Subtitle 1"/>
          <p:cNvSpPr txBox="1">
            <a:spLocks/>
          </p:cNvSpPr>
          <p:nvPr/>
        </p:nvSpPr>
        <p:spPr bwMode="auto">
          <a:xfrm>
            <a:off x="114453" y="4869160"/>
            <a:ext cx="4662681" cy="505501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3</a:t>
            </a:r>
          </a:p>
          <a:p>
            <a:pPr algn="ctr"/>
            <a:r>
              <a:rPr lang="en-GB" sz="1200" kern="0" dirty="0" smtClean="0">
                <a:latin typeface="+mj-lt"/>
              </a:rPr>
              <a:t>Fair Trade Principles</a:t>
            </a:r>
            <a:endParaRPr lang="en-GB" sz="1200" kern="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GB" sz="1200" kern="0" dirty="0" smtClean="0">
                <a:latin typeface="+mj-lt"/>
              </a:rPr>
              <a:t>A__________________________    </a:t>
            </a:r>
            <a:r>
              <a:rPr lang="en-GB" sz="1200" kern="0" dirty="0">
                <a:latin typeface="+mj-lt"/>
              </a:rPr>
              <a:t>D</a:t>
            </a:r>
            <a:r>
              <a:rPr lang="en-GB" sz="1200" kern="0" dirty="0" smtClean="0">
                <a:latin typeface="+mj-lt"/>
              </a:rPr>
              <a:t>___________________________</a:t>
            </a:r>
            <a:endParaRPr lang="en-GB" sz="1200" kern="0" dirty="0">
              <a:latin typeface="+mj-lt"/>
            </a:endParaRPr>
          </a:p>
          <a:p>
            <a:pPr>
              <a:lnSpc>
                <a:spcPct val="200000"/>
              </a:lnSpc>
            </a:pPr>
            <a:r>
              <a:rPr lang="en-GB" sz="1200" kern="0" dirty="0">
                <a:latin typeface="+mj-lt"/>
              </a:rPr>
              <a:t>B</a:t>
            </a:r>
            <a:r>
              <a:rPr lang="en-GB" sz="1200" kern="0" dirty="0" smtClean="0">
                <a:latin typeface="+mj-lt"/>
              </a:rPr>
              <a:t>__________________________    E___________________________</a:t>
            </a:r>
          </a:p>
          <a:p>
            <a:pPr>
              <a:lnSpc>
                <a:spcPct val="200000"/>
              </a:lnSpc>
            </a:pPr>
            <a:r>
              <a:rPr lang="en-GB" sz="1200" kern="0" dirty="0">
                <a:latin typeface="+mj-lt"/>
              </a:rPr>
              <a:t>C</a:t>
            </a:r>
            <a:r>
              <a:rPr lang="en-GB" sz="1200" kern="0" dirty="0" smtClean="0">
                <a:latin typeface="+mj-lt"/>
              </a:rPr>
              <a:t>__________________________    F___________________________</a:t>
            </a:r>
            <a:endParaRPr lang="en-GB" sz="1200" kern="0" dirty="0">
              <a:latin typeface="+mj-lt"/>
            </a:endParaRPr>
          </a:p>
        </p:txBody>
      </p:sp>
      <p:sp>
        <p:nvSpPr>
          <p:cNvPr id="20" name="Subtitle 1"/>
          <p:cNvSpPr txBox="1">
            <a:spLocks/>
          </p:cNvSpPr>
          <p:nvPr/>
        </p:nvSpPr>
        <p:spPr bwMode="auto">
          <a:xfrm>
            <a:off x="3686124" y="654526"/>
            <a:ext cx="2623993" cy="5760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4</a:t>
            </a:r>
            <a:endParaRPr lang="en-GB" sz="1200" kern="0" dirty="0">
              <a:latin typeface="+mj-lt"/>
            </a:endParaRPr>
          </a:p>
          <a:p>
            <a:pPr algn="ctr"/>
            <a:r>
              <a:rPr lang="en-GB" sz="1200" kern="0" dirty="0" smtClean="0">
                <a:latin typeface="+mj-lt"/>
              </a:rPr>
              <a:t>F</a:t>
            </a:r>
            <a:r>
              <a:rPr lang="en-US" sz="1200" kern="0" dirty="0" smtClean="0">
                <a:latin typeface="+mj-lt"/>
              </a:rPr>
              <a:t>a</a:t>
            </a:r>
            <a:r>
              <a:rPr lang="en-GB" sz="1200" kern="0" dirty="0" err="1" smtClean="0">
                <a:latin typeface="+mj-lt"/>
              </a:rPr>
              <a:t>ir</a:t>
            </a:r>
            <a:r>
              <a:rPr lang="en-GB" sz="1200" kern="0" dirty="0" smtClean="0">
                <a:latin typeface="+mj-lt"/>
              </a:rPr>
              <a:t> Trade Countries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02148" y="1671023"/>
            <a:ext cx="1749972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Asia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2148" y="1959055"/>
            <a:ext cx="1749972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Africa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902147" y="2238702"/>
            <a:ext cx="1749973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Central America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918372" y="1374606"/>
            <a:ext cx="279648" cy="2796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918372" y="1662638"/>
            <a:ext cx="279648" cy="2796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8372" y="1950670"/>
            <a:ext cx="279648" cy="2796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02148" y="1382990"/>
            <a:ext cx="1749972" cy="2769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Australasia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918372" y="2238702"/>
            <a:ext cx="279648" cy="27964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09988" y="3591153"/>
            <a:ext cx="2376264" cy="576064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" name="Subtitle 1"/>
          <p:cNvSpPr txBox="1">
            <a:spLocks/>
          </p:cNvSpPr>
          <p:nvPr/>
        </p:nvSpPr>
        <p:spPr bwMode="auto">
          <a:xfrm>
            <a:off x="3881387" y="3697373"/>
            <a:ext cx="2232248" cy="370166"/>
          </a:xfrm>
          <a:prstGeom prst="rect">
            <a:avLst/>
          </a:prstGeom>
          <a:solidFill>
            <a:schemeClr val="bg1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 smtClean="0">
                <a:latin typeface="+mj-lt"/>
              </a:rPr>
              <a:t>Total Points: _______ /36</a:t>
            </a:r>
          </a:p>
          <a:p>
            <a:endParaRPr lang="en-GB" sz="12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388575" y="2985928"/>
            <a:ext cx="2664296" cy="179305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" name="Subtitle 1"/>
          <p:cNvSpPr txBox="1">
            <a:spLocks/>
          </p:cNvSpPr>
          <p:nvPr/>
        </p:nvSpPr>
        <p:spPr bwMode="auto">
          <a:xfrm>
            <a:off x="6388575" y="2837667"/>
            <a:ext cx="2664296" cy="524585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</a:t>
            </a:r>
            <a:r>
              <a:rPr lang="en-GB" sz="1200" kern="0" dirty="0">
                <a:latin typeface="+mj-lt"/>
              </a:rPr>
              <a:t>6</a:t>
            </a:r>
            <a:endParaRPr lang="en-GB" sz="1200" kern="0" dirty="0" smtClean="0">
              <a:latin typeface="+mj-lt"/>
            </a:endParaRPr>
          </a:p>
          <a:p>
            <a:pPr algn="ctr"/>
            <a:r>
              <a:rPr lang="en-GB" sz="1200" kern="0" dirty="0" smtClean="0">
                <a:latin typeface="+mj-lt"/>
              </a:rPr>
              <a:t>Anagrams Round</a:t>
            </a:r>
            <a:endParaRPr lang="en-GB" sz="1200" kern="0" dirty="0">
              <a:latin typeface="+mj-lt"/>
            </a:endParaRPr>
          </a:p>
          <a:p>
            <a:endParaRPr lang="en-GB" sz="12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A_______________________________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B_______________________________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C_______________________________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D_______________________________</a:t>
            </a:r>
          </a:p>
        </p:txBody>
      </p:sp>
      <p:sp>
        <p:nvSpPr>
          <p:cNvPr id="45" name="Rectangle 44"/>
          <p:cNvSpPr/>
          <p:nvPr/>
        </p:nvSpPr>
        <p:spPr>
          <a:xfrm>
            <a:off x="4955951" y="4895910"/>
            <a:ext cx="4096920" cy="173194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6" name="Subtitle 1"/>
          <p:cNvSpPr txBox="1">
            <a:spLocks/>
          </p:cNvSpPr>
          <p:nvPr/>
        </p:nvSpPr>
        <p:spPr bwMode="auto">
          <a:xfrm>
            <a:off x="4955950" y="4869160"/>
            <a:ext cx="4096921" cy="505500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7</a:t>
            </a:r>
          </a:p>
          <a:p>
            <a:pPr algn="ctr"/>
            <a:r>
              <a:rPr lang="en-GB" sz="1200" kern="0" dirty="0" smtClean="0">
                <a:latin typeface="+mj-lt"/>
              </a:rPr>
              <a:t>Multiple Choice Round</a:t>
            </a:r>
            <a:endParaRPr lang="en-GB" sz="1200" kern="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A__________________________________________________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B__________________________________________________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C__________________________________________________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D__________________________________________________</a:t>
            </a:r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114452" y="116632"/>
            <a:ext cx="3787695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pic>
        <p:nvPicPr>
          <p:cNvPr id="50" name="Picture 49" descr="Screen Shot 2017-04-28 at 13.44.23.png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04" y="50104"/>
            <a:ext cx="1170067" cy="573053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7659" y="113484"/>
            <a:ext cx="21162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FAIR TRADE</a:t>
            </a:r>
            <a:endParaRPr lang="en-US" sz="2800" b="1" cap="none" spc="0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2186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2760" y="6059884"/>
            <a:ext cx="237626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ubtitle 1"/>
          <p:cNvSpPr txBox="1">
            <a:spLocks/>
          </p:cNvSpPr>
          <p:nvPr/>
        </p:nvSpPr>
        <p:spPr bwMode="auto">
          <a:xfrm>
            <a:off x="182408" y="6184405"/>
            <a:ext cx="2232248" cy="37016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 smtClean="0">
                <a:latin typeface="+mj-lt"/>
              </a:rPr>
              <a:t>Total Points: _______/36</a:t>
            </a:r>
          </a:p>
          <a:p>
            <a:endParaRPr lang="en-GB" sz="12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79741" y="6095932"/>
            <a:ext cx="237626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Subtitle 1"/>
          <p:cNvSpPr txBox="1">
            <a:spLocks/>
          </p:cNvSpPr>
          <p:nvPr/>
        </p:nvSpPr>
        <p:spPr bwMode="auto">
          <a:xfrm>
            <a:off x="3151749" y="6167940"/>
            <a:ext cx="2232248" cy="37016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 smtClean="0">
                <a:latin typeface="+mj-lt"/>
              </a:rPr>
              <a:t>Total Points: _______/27</a:t>
            </a:r>
          </a:p>
          <a:p>
            <a:endParaRPr lang="en-GB" sz="12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497221" y="6111051"/>
            <a:ext cx="2376264" cy="57606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Subtitle 1"/>
          <p:cNvSpPr txBox="1">
            <a:spLocks/>
          </p:cNvSpPr>
          <p:nvPr/>
        </p:nvSpPr>
        <p:spPr bwMode="auto">
          <a:xfrm>
            <a:off x="6569229" y="6183059"/>
            <a:ext cx="2232248" cy="37016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b="1" kern="0" dirty="0" smtClean="0">
                <a:latin typeface="+mj-lt"/>
              </a:rPr>
              <a:t>Total Points: _______/63</a:t>
            </a:r>
          </a:p>
          <a:p>
            <a:endParaRPr lang="en-GB" sz="1200" kern="0" dirty="0" smtClean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20" name="Equal 19"/>
          <p:cNvSpPr/>
          <p:nvPr/>
        </p:nvSpPr>
        <p:spPr>
          <a:xfrm>
            <a:off x="5619965" y="6183059"/>
            <a:ext cx="802814" cy="500111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Plus 20"/>
          <p:cNvSpPr/>
          <p:nvPr/>
        </p:nvSpPr>
        <p:spPr>
          <a:xfrm>
            <a:off x="2625515" y="6147679"/>
            <a:ext cx="401306" cy="425709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51750" y="2718148"/>
            <a:ext cx="5901122" cy="323601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Tie Breaker </a:t>
            </a:r>
            <a:r>
              <a:rPr lang="mr-IN" sz="1200" dirty="0" smtClean="0">
                <a:solidFill>
                  <a:schemeClr val="tx1"/>
                </a:solidFill>
                <a:latin typeface="+mj-lt"/>
                <a:cs typeface="Comic Sans MS"/>
              </a:rPr>
              <a:t>–</a:t>
            </a:r>
            <a:r>
              <a:rPr lang="en-GB" sz="12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Design Challenge</a:t>
            </a:r>
          </a:p>
          <a:p>
            <a:endParaRPr lang="en-GB" sz="1200" dirty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algn="ctr"/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 smtClean="0">
              <a:solidFill>
                <a:schemeClr val="tx1"/>
              </a:solidFill>
              <a:latin typeface="+mj-lt"/>
            </a:endParaRPr>
          </a:p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7807" y="3042813"/>
            <a:ext cx="2912025" cy="22667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Subtitle 1"/>
          <p:cNvSpPr txBox="1">
            <a:spLocks/>
          </p:cNvSpPr>
          <p:nvPr/>
        </p:nvSpPr>
        <p:spPr bwMode="auto">
          <a:xfrm>
            <a:off x="147806" y="3042814"/>
            <a:ext cx="2912025" cy="576064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 smtClean="0">
                <a:latin typeface="+mj-lt"/>
              </a:rPr>
              <a:t>Round 10</a:t>
            </a:r>
            <a:endParaRPr lang="en-GB" sz="1200" kern="0" dirty="0">
              <a:latin typeface="+mj-lt"/>
            </a:endParaRPr>
          </a:p>
          <a:p>
            <a:pPr algn="ctr"/>
            <a:r>
              <a:rPr lang="en-GB" sz="1200" kern="0" dirty="0" smtClean="0">
                <a:latin typeface="+mj-lt"/>
              </a:rPr>
              <a:t>Well known Fair Trade brands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75929" y="4250465"/>
            <a:ext cx="1800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Divine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5928" y="4530112"/>
            <a:ext cx="1800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Lucy Bee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75929" y="4818144"/>
            <a:ext cx="1800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Ben &amp; Jerry’s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92152" y="3954049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92152" y="4242081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92152" y="4530113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4936" y="3962432"/>
            <a:ext cx="1800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prstClr val="black"/>
                </a:solidFill>
                <a:latin typeface="+mj-lt"/>
              </a:rPr>
              <a:t>T2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92152" y="4818145"/>
            <a:ext cx="288000" cy="28800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GB" sz="1200" b="1" dirty="0" smtClean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745283" y="1068499"/>
            <a:ext cx="5291213" cy="151844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8" name="Subtitle 1"/>
          <p:cNvSpPr txBox="1">
            <a:spLocks/>
          </p:cNvSpPr>
          <p:nvPr/>
        </p:nvSpPr>
        <p:spPr bwMode="auto">
          <a:xfrm>
            <a:off x="3745283" y="666159"/>
            <a:ext cx="5291214" cy="500892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GB" sz="1200" kern="0" dirty="0" smtClean="0">
                <a:latin typeface="+mj-lt"/>
              </a:rPr>
              <a:t>Round </a:t>
            </a:r>
            <a:r>
              <a:rPr lang="en-GB" sz="1200" kern="0" dirty="0">
                <a:latin typeface="+mj-lt"/>
              </a:rPr>
              <a:t>9</a:t>
            </a:r>
            <a:endParaRPr lang="en-GB" sz="1200" kern="0" dirty="0" smtClean="0">
              <a:latin typeface="+mj-lt"/>
            </a:endParaRPr>
          </a:p>
          <a:p>
            <a:pPr algn="ctr">
              <a:lnSpc>
                <a:spcPct val="80000"/>
              </a:lnSpc>
            </a:pPr>
            <a:r>
              <a:rPr lang="en-GB" sz="1200" kern="0" dirty="0" err="1" smtClean="0">
                <a:latin typeface="+mj-lt"/>
              </a:rPr>
              <a:t>Fairtrade</a:t>
            </a:r>
            <a:r>
              <a:rPr lang="en-GB" sz="1200" kern="0" dirty="0" smtClean="0">
                <a:latin typeface="+mj-lt"/>
              </a:rPr>
              <a:t> Certified Products</a:t>
            </a:r>
          </a:p>
          <a:p>
            <a:pPr algn="ctr">
              <a:lnSpc>
                <a:spcPct val="80000"/>
              </a:lnSpc>
            </a:pPr>
            <a:endParaRPr lang="en-GB" sz="1200" kern="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sz="1200" kern="0" dirty="0" smtClean="0">
                <a:latin typeface="+mj-lt"/>
              </a:rPr>
              <a:t>1____________________  </a:t>
            </a:r>
            <a:r>
              <a:rPr lang="en-GB" sz="1200" kern="0" dirty="0">
                <a:latin typeface="+mj-lt"/>
              </a:rPr>
              <a:t>6</a:t>
            </a:r>
            <a:r>
              <a:rPr lang="en-GB" sz="1200" kern="0" dirty="0" smtClean="0">
                <a:latin typeface="+mj-lt"/>
              </a:rPr>
              <a:t>____________________  11____________________  2____________________  7____________________  12____________________</a:t>
            </a:r>
          </a:p>
          <a:p>
            <a:pPr>
              <a:lnSpc>
                <a:spcPct val="130000"/>
              </a:lnSpc>
            </a:pPr>
            <a:r>
              <a:rPr lang="en-GB" sz="1200" kern="0" dirty="0">
                <a:latin typeface="+mj-lt"/>
              </a:rPr>
              <a:t>3</a:t>
            </a:r>
            <a:r>
              <a:rPr lang="en-GB" sz="1200" kern="0" dirty="0" smtClean="0">
                <a:latin typeface="+mj-lt"/>
              </a:rPr>
              <a:t>____________________  8____________________  13____________________  4____________________  9____________________  14____________________</a:t>
            </a:r>
            <a:endParaRPr lang="en-GB" sz="1200" kern="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en-GB" sz="1200" kern="0" dirty="0">
                <a:latin typeface="+mj-lt"/>
              </a:rPr>
              <a:t>5</a:t>
            </a:r>
            <a:r>
              <a:rPr lang="en-GB" sz="1200" kern="0" dirty="0" smtClean="0">
                <a:latin typeface="+mj-lt"/>
              </a:rPr>
              <a:t>____________________  10___________________  15____________________</a:t>
            </a:r>
            <a:endParaRPr lang="en-GB" sz="1200" kern="0" dirty="0">
              <a:latin typeface="+mj-lt"/>
            </a:endParaRPr>
          </a:p>
          <a:p>
            <a:pPr>
              <a:lnSpc>
                <a:spcPct val="130000"/>
              </a:lnSpc>
            </a:pPr>
            <a:endParaRPr lang="en-GB" sz="1200" kern="0" dirty="0" smtClean="0">
              <a:latin typeface="+mj-lt"/>
            </a:endParaRPr>
          </a:p>
        </p:txBody>
      </p:sp>
      <p:pic>
        <p:nvPicPr>
          <p:cNvPr id="40" name="Picture 39" descr="sign-2045138_960_72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8037" y="2467627"/>
            <a:ext cx="6403958" cy="3461155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114452" y="666159"/>
            <a:ext cx="3491880" cy="192078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1" name="Subtitle 1"/>
          <p:cNvSpPr txBox="1">
            <a:spLocks/>
          </p:cNvSpPr>
          <p:nvPr/>
        </p:nvSpPr>
        <p:spPr bwMode="auto">
          <a:xfrm>
            <a:off x="114452" y="666159"/>
            <a:ext cx="3491880" cy="504056"/>
          </a:xfrm>
          <a:prstGeom prst="rect">
            <a:avLst/>
          </a:prstGeom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GB" sz="1200" kern="0" dirty="0"/>
              <a:t>Round 8 </a:t>
            </a:r>
          </a:p>
          <a:p>
            <a:pPr algn="ctr"/>
            <a:r>
              <a:rPr lang="en-GB" sz="1200" kern="0" dirty="0" smtClean="0"/>
              <a:t>Observation </a:t>
            </a:r>
            <a:r>
              <a:rPr lang="en-GB" sz="1200" kern="0" dirty="0"/>
              <a:t>Round</a:t>
            </a:r>
          </a:p>
          <a:p>
            <a:pPr algn="ctr"/>
            <a:endParaRPr lang="en-GB" sz="1200" kern="0" dirty="0" smtClean="0">
              <a:latin typeface="+mj-lt"/>
            </a:endParaRPr>
          </a:p>
          <a:p>
            <a:r>
              <a:rPr lang="en-GB" sz="1200" kern="0" dirty="0" smtClean="0">
                <a:latin typeface="+mj-lt"/>
              </a:rPr>
              <a:t>A____________________  E____________________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B____________________  F____________________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C____________________  G____________________</a:t>
            </a:r>
          </a:p>
          <a:p>
            <a:pPr>
              <a:lnSpc>
                <a:spcPct val="150000"/>
              </a:lnSpc>
            </a:pPr>
            <a:r>
              <a:rPr lang="en-GB" sz="1200" kern="0" dirty="0" smtClean="0">
                <a:latin typeface="+mj-lt"/>
              </a:rPr>
              <a:t>D____________________  H____________________</a:t>
            </a:r>
            <a:endParaRPr lang="en-GB" sz="1200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GB" sz="1200" kern="0" dirty="0">
              <a:latin typeface="+mj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211960" y="116631"/>
            <a:ext cx="4840911" cy="42129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</a:rPr>
              <a:t>Team Name:__________________ </a:t>
            </a:r>
          </a:p>
          <a:p>
            <a:r>
              <a:rPr lang="en-GB" sz="1200" dirty="0" smtClean="0">
                <a:solidFill>
                  <a:schemeClr val="tx1"/>
                </a:solidFill>
              </a:rPr>
              <a:t>Team Members:  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43" name="Title 2"/>
          <p:cNvSpPr txBox="1">
            <a:spLocks/>
          </p:cNvSpPr>
          <p:nvPr/>
        </p:nvSpPr>
        <p:spPr>
          <a:xfrm>
            <a:off x="114452" y="116632"/>
            <a:ext cx="3787695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600" dirty="0"/>
          </a:p>
        </p:txBody>
      </p:sp>
      <p:pic>
        <p:nvPicPr>
          <p:cNvPr id="44" name="Picture 43" descr="Screen Shot 2017-04-28 at 13.44.23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08" b="8954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004" y="50104"/>
            <a:ext cx="1170067" cy="573053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177659" y="113484"/>
            <a:ext cx="211628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smtClean="0">
                <a:ln w="11430">
                  <a:solidFill>
                    <a:srgbClr val="000000"/>
                  </a:solidFill>
                </a:ln>
                <a:solidFill>
                  <a:srgbClr val="0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evenim MT" pitchFamily="2" charset="-79"/>
                <a:cs typeface="Levenim MT" pitchFamily="2" charset="-79"/>
              </a:rPr>
              <a:t>FAIR TRADE</a:t>
            </a:r>
            <a:endParaRPr lang="en-US" sz="2800" b="1" cap="none" spc="0" dirty="0">
              <a:ln w="11430">
                <a:solidFill>
                  <a:srgbClr val="000000"/>
                </a:solidFill>
              </a:ln>
              <a:solidFill>
                <a:srgbClr val="0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48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5301328" y="1669828"/>
            <a:ext cx="3585720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Bolivia, Argentina and Peru are all located in central America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301327" y="4193435"/>
            <a:ext cx="3598509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Fair Trade </a:t>
            </a:r>
            <a:r>
              <a:rPr lang="en-US" dirty="0">
                <a:latin typeface="American Typewriter"/>
                <a:cs typeface="American Typewriter"/>
              </a:rPr>
              <a:t>chocolate accounts for </a:t>
            </a:r>
            <a:r>
              <a:rPr lang="en-US" dirty="0" smtClean="0">
                <a:latin typeface="American Typewriter"/>
                <a:cs typeface="American Typewriter"/>
              </a:rPr>
              <a:t>34% </a:t>
            </a:r>
            <a:r>
              <a:rPr lang="en-US" dirty="0">
                <a:latin typeface="American Typewriter"/>
                <a:cs typeface="American Typewriter"/>
              </a:rPr>
              <a:t>of total sales in the UK 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91174" y="5435702"/>
            <a:ext cx="3587147" cy="11912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Most cocoa farmers have never tasted chocolate in their life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16816" y="5435702"/>
            <a:ext cx="3581422" cy="1188701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In 2017, </a:t>
            </a:r>
            <a:r>
              <a:rPr lang="en-US" dirty="0" smtClean="0">
                <a:latin typeface="American Typewriter"/>
                <a:cs typeface="American Typewriter"/>
              </a:rPr>
              <a:t>ALDI </a:t>
            </a:r>
            <a:r>
              <a:rPr lang="en-US" dirty="0">
                <a:latin typeface="American Typewriter"/>
                <a:cs typeface="American Typewriter"/>
              </a:rPr>
              <a:t>became the first retailer </a:t>
            </a:r>
            <a:r>
              <a:rPr lang="en-US" dirty="0" smtClean="0">
                <a:latin typeface="American Typewriter"/>
                <a:cs typeface="American Typewriter"/>
              </a:rPr>
              <a:t>to use </a:t>
            </a:r>
            <a:r>
              <a:rPr lang="en-US" dirty="0">
                <a:latin typeface="American Typewriter"/>
                <a:cs typeface="American Typewriter"/>
              </a:rPr>
              <a:t>only </a:t>
            </a:r>
            <a:r>
              <a:rPr lang="en-US" dirty="0" err="1">
                <a:latin typeface="American Typewriter"/>
                <a:cs typeface="American Typewriter"/>
              </a:rPr>
              <a:t>Fairtrade</a:t>
            </a:r>
            <a:r>
              <a:rPr lang="en-US" dirty="0">
                <a:latin typeface="American Typewriter"/>
                <a:cs typeface="American Typewriter"/>
              </a:rPr>
              <a:t> cocoa in all their </a:t>
            </a:r>
            <a:r>
              <a:rPr lang="en-US" dirty="0" smtClean="0">
                <a:latin typeface="American Typewriter"/>
                <a:cs typeface="American Typewriter"/>
              </a:rPr>
              <a:t>products </a:t>
            </a:r>
            <a:r>
              <a:rPr lang="en-US" sz="1400" dirty="0" smtClean="0">
                <a:latin typeface="American Typewriter"/>
                <a:cs typeface="American Typewriter"/>
              </a:rPr>
              <a:t>(from  doughnut sprinkles </a:t>
            </a:r>
            <a:r>
              <a:rPr lang="en-US" sz="1400" dirty="0">
                <a:latin typeface="American Typewriter"/>
                <a:cs typeface="American Typewriter"/>
              </a:rPr>
              <a:t>to </a:t>
            </a:r>
            <a:r>
              <a:rPr lang="en-US" sz="1400" dirty="0" smtClean="0">
                <a:latin typeface="American Typewriter"/>
                <a:cs typeface="American Typewriter"/>
              </a:rPr>
              <a:t>chocolate tortes)</a:t>
            </a:r>
            <a:endParaRPr lang="en-GB" sz="1400" dirty="0">
              <a:latin typeface="American Typewriter"/>
              <a:cs typeface="American Typewriter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91176" y="1669828"/>
            <a:ext cx="359206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100% of Starbucks coffee is Fair Trade certified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01328" y="2934992"/>
            <a:ext cx="3601826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merican Typewriter"/>
                <a:cs typeface="American Typewriter"/>
              </a:rPr>
              <a:t>Coffee, cocoa, tea and cotton are all exported from Africa as Fair Trade products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1175" y="4193435"/>
            <a:ext cx="3588745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latin typeface="American Typewriter"/>
                <a:cs typeface="American Typewriter"/>
              </a:rPr>
              <a:t>Fair Trade Africa is owned by its members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91176" y="2934992"/>
            <a:ext cx="3592062" cy="1118292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erican Typewriter"/>
                <a:cs typeface="American Typewriter"/>
              </a:rPr>
              <a:t>In 1994, Green &amp; Black's Maya Gold chocolate bar became the first </a:t>
            </a:r>
            <a:r>
              <a:rPr lang="en-US" dirty="0" smtClean="0">
                <a:latin typeface="American Typewriter"/>
                <a:cs typeface="American Typewriter"/>
              </a:rPr>
              <a:t>Fair Trade certified </a:t>
            </a:r>
            <a:r>
              <a:rPr lang="en-US" dirty="0">
                <a:latin typeface="American Typewriter"/>
                <a:cs typeface="American Typewriter"/>
              </a:rPr>
              <a:t>product in the UK</a:t>
            </a:r>
            <a:endParaRPr lang="en-GB" dirty="0">
              <a:latin typeface="American Typewriter"/>
              <a:cs typeface="American Typewriter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120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A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7272" y="166982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7120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97272" y="293499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0000"/>
                </a:solidFill>
                <a:latin typeface="American Typewriter"/>
                <a:cs typeface="American Typewriter"/>
              </a:rPr>
              <a:t>F</a:t>
            </a:r>
            <a:endParaRPr lang="en-GB" sz="2400" b="1" dirty="0">
              <a:solidFill>
                <a:srgbClr val="000000"/>
              </a:solidFill>
              <a:latin typeface="American Typewriter"/>
              <a:cs typeface="American Typewriter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120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97272" y="4193435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G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120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merican Typewriter"/>
                <a:cs typeface="American Typewriter"/>
              </a:rPr>
              <a:t>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97272" y="5435702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merican Typewriter"/>
                <a:cs typeface="American Typewriter"/>
              </a:rPr>
              <a:t>H</a:t>
            </a:r>
            <a:endParaRPr lang="en-GB" sz="2400" b="1" dirty="0">
              <a:solidFill>
                <a:prstClr val="black"/>
              </a:solidFill>
              <a:latin typeface="American Typewriter"/>
              <a:cs typeface="American Typewriter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469096" y="1037927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5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TRUE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 OR   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FALSE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2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Action Button: Movie 1">
            <a:hlinkClick r:id="rId3" highlightClick="1"/>
          </p:cNvPr>
          <p:cNvSpPr/>
          <p:nvPr/>
        </p:nvSpPr>
        <p:spPr>
          <a:xfrm>
            <a:off x="4561557" y="6149848"/>
            <a:ext cx="584815" cy="477055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5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28" grpId="0" animBg="1"/>
      <p:bldP spid="34" grpId="0" animBg="1"/>
      <p:bldP spid="22" grpId="0" animBg="1"/>
      <p:bldP spid="32" grpId="0" animBg="1"/>
      <p:bldP spid="27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34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469097" y="1040861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FF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FAIR TRADE PRINCIPLES MATCH THEM UP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FFFF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3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Screen Shot 2019-01-04 at 15.09.2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16" y="1614902"/>
            <a:ext cx="6730923" cy="51372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3422109" y="5045371"/>
            <a:ext cx="3245713" cy="15700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449904" y="1773822"/>
            <a:ext cx="1122586" cy="481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15" y="1773822"/>
            <a:ext cx="407674" cy="47787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2109368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9" name="Picture 38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097" y="1711192"/>
            <a:ext cx="407674" cy="477870"/>
          </a:xfrm>
          <a:prstGeom prst="rect">
            <a:avLst/>
          </a:prstGeom>
        </p:spPr>
      </p:pic>
      <p:sp>
        <p:nvSpPr>
          <p:cNvPr id="40" name="Rectangle 39"/>
          <p:cNvSpPr/>
          <p:nvPr/>
        </p:nvSpPr>
        <p:spPr>
          <a:xfrm>
            <a:off x="3777458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2" name="Picture 41" descr="FairTrade-Logo.sv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4463" y="1711192"/>
            <a:ext cx="410977" cy="481742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5464516" y="171119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4" name="Picture 43" descr="FairTrade-Logo.sv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0531" y="1711192"/>
            <a:ext cx="399231" cy="467973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420353" y="3438032"/>
            <a:ext cx="1122586" cy="4795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7" name="Picture 46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64" y="3438032"/>
            <a:ext cx="407674" cy="47787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2079817" y="3501008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9546" y="3501008"/>
            <a:ext cx="407674" cy="477870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>
            <a:off x="3747907" y="343803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1" name="Picture 50" descr="FairTrade-Logo.svg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912" y="3438032"/>
            <a:ext cx="410977" cy="481742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5434965" y="3438032"/>
            <a:ext cx="1122586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3" name="Picture 52" descr="FairTrade-Logo.svg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0980" y="3438032"/>
            <a:ext cx="399231" cy="467973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16417" y="5143881"/>
            <a:ext cx="1122586" cy="47954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28" y="5143881"/>
            <a:ext cx="407674" cy="477870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2233306" y="5154377"/>
            <a:ext cx="1021572" cy="4679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7" name="Picture 56" descr="FairTrade-Logo.svg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2045" y="5143881"/>
            <a:ext cx="407674" cy="47787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110052" y="2953739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Capacity Building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7110052" y="3630434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Transparency and Accountability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10052" y="427205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Promote Fair Trade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7110052" y="491223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Payment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110052" y="5581881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Anti-Discrimination &amp; Gender Equality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7110052" y="621128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Fair Trade </a:t>
            </a:r>
            <a:r>
              <a:rPr lang="en-GB" sz="1400" b="1" dirty="0">
                <a:solidFill>
                  <a:schemeClr val="bg1"/>
                </a:solidFill>
              </a:rPr>
              <a:t>P</a:t>
            </a:r>
            <a:r>
              <a:rPr lang="en-GB" sz="1400" b="1" dirty="0" smtClean="0">
                <a:solidFill>
                  <a:schemeClr val="bg1"/>
                </a:solidFill>
              </a:rPr>
              <a:t>ractices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110052" y="1652515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Provide Opportunities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7110052" y="2329210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Respect for Environment 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753912" y="5252377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No Forced Labour or </a:t>
            </a:r>
            <a:r>
              <a:rPr lang="en-GB" sz="1400" b="1" dirty="0">
                <a:solidFill>
                  <a:schemeClr val="bg1"/>
                </a:solidFill>
              </a:rPr>
              <a:t>C</a:t>
            </a:r>
            <a:r>
              <a:rPr lang="en-GB" sz="1400" b="1" dirty="0" smtClean="0">
                <a:solidFill>
                  <a:schemeClr val="bg1"/>
                </a:solidFill>
              </a:rPr>
              <a:t>hild Labour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753912" y="5929072"/>
            <a:ext cx="1790813" cy="48429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Good Working </a:t>
            </a:r>
            <a:r>
              <a:rPr lang="en-GB" sz="1400" b="1" dirty="0">
                <a:solidFill>
                  <a:schemeClr val="bg1"/>
                </a:solidFill>
              </a:rPr>
              <a:t>C</a:t>
            </a:r>
            <a:r>
              <a:rPr lang="en-GB" sz="1400" b="1" dirty="0" smtClean="0">
                <a:solidFill>
                  <a:schemeClr val="bg1"/>
                </a:solidFill>
              </a:rPr>
              <a:t>onditions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5" name="Action Button: Movie 4">
            <a:hlinkClick r:id="rId7" highlightClick="1"/>
          </p:cNvPr>
          <p:cNvSpPr/>
          <p:nvPr/>
        </p:nvSpPr>
        <p:spPr>
          <a:xfrm>
            <a:off x="3609144" y="5396523"/>
            <a:ext cx="926745" cy="669651"/>
          </a:xfrm>
          <a:prstGeom prst="actionButtonMovi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/>
          <p:cNvSpPr/>
          <p:nvPr/>
        </p:nvSpPr>
        <p:spPr>
          <a:xfrm>
            <a:off x="2469097" y="1040861"/>
            <a:ext cx="6279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00B0F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MATCH THE COUNTRY TO THE LOCATION</a:t>
            </a:r>
            <a:endParaRPr lang="en-GB" sz="2000" dirty="0">
              <a:ln w="12700">
                <a:solidFill>
                  <a:schemeClr val="bg1"/>
                </a:solidFill>
              </a:ln>
              <a:effectLst>
                <a:glow rad="228600">
                  <a:srgbClr val="00B0F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ectangle 43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4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54268" y="175299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Australasia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54268" y="4280874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Africa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54268" y="3022583"/>
            <a:ext cx="3124763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latin typeface="Levenim MT" pitchFamily="2" charset="-79"/>
                <a:cs typeface="Levenim MT" pitchFamily="2" charset="-79"/>
              </a:rPr>
              <a:t>Asia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54268" y="5505226"/>
            <a:ext cx="3124763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Central America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175299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6359" y="1774536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36" y="3049138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6359" y="300986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4315664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6359" y="427720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536" y="5537377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6359" y="5519883"/>
            <a:ext cx="504056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468426" y="1752994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Sri Lanka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468426" y="424030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Costa Rica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468426" y="2995536"/>
            <a:ext cx="3280038" cy="1030215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Papua New Guinea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468426" y="5494643"/>
            <a:ext cx="3280038" cy="1024618"/>
          </a:xfrm>
          <a:prstGeom prst="rect">
            <a:avLst/>
          </a:prstGeom>
          <a:ln w="38100" cmpd="sng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evenim MT" pitchFamily="2" charset="-79"/>
                <a:cs typeface="Levenim MT" pitchFamily="2" charset="-79"/>
              </a:rPr>
              <a:t>Tanzania</a:t>
            </a:r>
            <a:endParaRPr lang="en-GB" sz="2400" dirty="0"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94360" y="5483305"/>
            <a:ext cx="8352926" cy="1032008"/>
            <a:chOff x="394360" y="5483305"/>
            <a:chExt cx="8352926" cy="1032008"/>
          </a:xfrm>
        </p:grpSpPr>
        <p:sp>
          <p:nvSpPr>
            <p:cNvPr id="42" name="TextBox 41"/>
            <p:cNvSpPr txBox="1"/>
            <p:nvPr/>
          </p:nvSpPr>
          <p:spPr>
            <a:xfrm>
              <a:off x="394360" y="5483305"/>
              <a:ext cx="8352926" cy="954107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How much was paid in Fair Trade premiums was paid to </a:t>
              </a:r>
            </a:p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producers in 2016?</a:t>
              </a:r>
            </a:p>
            <a:p>
              <a:pPr algn="ctr"/>
              <a:endParaRPr lang="en-GB" sz="2000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95536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58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482247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100 </a:t>
              </a:r>
              <a:r>
                <a:rPr lang="en-GB" b="1" dirty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M</a:t>
              </a:r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84650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158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644171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</a:t>
              </a:r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 billion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4360" y="5483305"/>
              <a:ext cx="482963" cy="46166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D</a:t>
              </a:r>
              <a:endPara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2469097" y="1040861"/>
            <a:ext cx="62793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7030A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NUMBERS ROUND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7030A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394360" y="1675368"/>
            <a:ext cx="8352926" cy="1032008"/>
            <a:chOff x="394360" y="5483305"/>
            <a:chExt cx="8352926" cy="1032008"/>
          </a:xfrm>
        </p:grpSpPr>
        <p:sp>
          <p:nvSpPr>
            <p:cNvPr id="69" name="TextBox 68"/>
            <p:cNvSpPr txBox="1"/>
            <p:nvPr/>
          </p:nvSpPr>
          <p:spPr>
            <a:xfrm>
              <a:off x="394360" y="5483305"/>
              <a:ext cx="8352926" cy="954107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How many farmers and workers are there in Fair Trade certified</a:t>
              </a:r>
            </a:p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 producer organisations? </a:t>
              </a:r>
            </a:p>
            <a:p>
              <a:pPr algn="ctr"/>
              <a:endParaRPr lang="en-GB" sz="2000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95536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1.1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497939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1.66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584650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1.99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644171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3.1 Million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94360" y="5483305"/>
              <a:ext cx="482963" cy="46166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394360" y="2944680"/>
            <a:ext cx="8352926" cy="1032008"/>
            <a:chOff x="394360" y="5483305"/>
            <a:chExt cx="8352926" cy="1032008"/>
          </a:xfrm>
        </p:grpSpPr>
        <p:sp>
          <p:nvSpPr>
            <p:cNvPr id="76" name="TextBox 75"/>
            <p:cNvSpPr txBox="1"/>
            <p:nvPr/>
          </p:nvSpPr>
          <p:spPr>
            <a:xfrm>
              <a:off x="394360" y="5483305"/>
              <a:ext cx="8352926" cy="646331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What % of all farmers and workers are women?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  <a:p>
              <a:pPr algn="ctr"/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395536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13%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482247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23%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584650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35%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6644171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53%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394360" y="5483305"/>
              <a:ext cx="482963" cy="46166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94360" y="4213992"/>
            <a:ext cx="8352926" cy="1032008"/>
            <a:chOff x="394360" y="5483305"/>
            <a:chExt cx="8352926" cy="1032008"/>
          </a:xfrm>
        </p:grpSpPr>
        <p:sp>
          <p:nvSpPr>
            <p:cNvPr id="83" name="TextBox 82"/>
            <p:cNvSpPr txBox="1"/>
            <p:nvPr/>
          </p:nvSpPr>
          <p:spPr>
            <a:xfrm>
              <a:off x="394360" y="5483305"/>
              <a:ext cx="8352926" cy="923330"/>
            </a:xfrm>
            <a:prstGeom prst="rect">
              <a:avLst/>
            </a:prstGeom>
            <a:solidFill>
              <a:srgbClr val="FFFF99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How many countries around the world have </a:t>
              </a:r>
            </a:p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Fair Trade certified producer organisations?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  <a:p>
              <a:pPr algn="ctr"/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395536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12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482247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35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4584650" y="614590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43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644171" y="6145981"/>
              <a:ext cx="2102403" cy="3693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prstClr val="black"/>
                  </a:solidFill>
                  <a:latin typeface="Levenim MT" pitchFamily="2" charset="-79"/>
                  <a:cs typeface="Levenim MT" pitchFamily="2" charset="-79"/>
                </a:rPr>
                <a:t>73</a:t>
              </a:r>
              <a:endParaRPr lang="en-GB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94360" y="5483305"/>
              <a:ext cx="482963" cy="461665"/>
            </a:xfrm>
            <a:prstGeom prst="rect">
              <a:avLst/>
            </a:prstGeom>
            <a:solidFill>
              <a:srgbClr val="FFFF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82779" y="2124578"/>
            <a:ext cx="8352926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2779" y="212457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374998" y="1040861"/>
            <a:ext cx="6470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ANAGRAMS </a:t>
            </a:r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–UNSCRAMBLE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rgbClr val="FF0000">
                      <a:alpha val="6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THE WORDS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rgbClr val="FF0000">
                    <a:alpha val="6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6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2779" y="2235327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latin typeface="Levenim MT" pitchFamily="2" charset="-79"/>
                <a:cs typeface="Levenim MT" pitchFamily="2" charset="-79"/>
              </a:rPr>
              <a:t>CLAIM BOO</a:t>
            </a:r>
            <a:endParaRPr lang="en-GB" sz="3600" b="1" dirty="0"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2779" y="3297948"/>
            <a:ext cx="835292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2779" y="3428560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RE UP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2779" y="4471318"/>
            <a:ext cx="8352926" cy="923330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82779" y="4613145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VIAL OBI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2779" y="5644687"/>
            <a:ext cx="835292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b">
            <a:spAutoFit/>
          </a:bodyPr>
          <a:lstStyle/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b="1" dirty="0" smtClean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82779" y="5803061"/>
            <a:ext cx="8340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ANGER ANTI</a:t>
            </a:r>
            <a:endParaRPr lang="en-GB" sz="36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2779" y="446630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2779" y="3295443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2779" y="5637174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60287" y="1640773"/>
            <a:ext cx="4688177" cy="400509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Clue: 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South American Fair Trade Producing </a:t>
            </a:r>
            <a:r>
              <a:rPr lang="en-GB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GB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ountries</a:t>
            </a:r>
            <a:endParaRPr lang="en-GB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ounded Rectangle 60"/>
          <p:cNvSpPr/>
          <p:nvPr/>
        </p:nvSpPr>
        <p:spPr>
          <a:xfrm>
            <a:off x="2459428" y="980728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ounded Rectangle 62"/>
          <p:cNvSpPr/>
          <p:nvPr/>
        </p:nvSpPr>
        <p:spPr>
          <a:xfrm>
            <a:off x="395536" y="980728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/>
          <p:cNvSpPr/>
          <p:nvPr/>
        </p:nvSpPr>
        <p:spPr>
          <a:xfrm>
            <a:off x="467544" y="1043211"/>
            <a:ext cx="15712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7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69096" y="1057722"/>
            <a:ext cx="62781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MULTIPLE CHOICE </a:t>
            </a:r>
            <a:r>
              <a:rPr lang="mr-IN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haroni" pitchFamily="2" charset="-79"/>
              </a:rPr>
              <a:t>–</a:t>
            </a:r>
            <a:r>
              <a:rPr lang="en-GB" sz="2400" b="1" baseline="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GUESS CORRECT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5536" y="5603851"/>
            <a:ext cx="8352926" cy="707886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Which of these is NOT a type of wild banana</a:t>
            </a:r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?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6712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Gold Tiger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483423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Bubblegum</a:t>
            </a:r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Pink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585826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Green and White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645347" y="6313567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Musa </a:t>
            </a:r>
            <a:r>
              <a:rPr lang="en-GB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Nendran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95536" y="5593621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GB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95536" y="1654786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How many local Fair Trade campaigning groups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exist in the UK?</a:t>
            </a:r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96712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2483423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585826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50,000 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645347" y="2317462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100,000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5536" y="1654786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95536" y="2888816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What % of UK customers recognise the </a:t>
            </a:r>
          </a:p>
          <a:p>
            <a:pPr algn="ctr"/>
            <a:r>
              <a:rPr lang="en-GB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Fair Trade logo when shown it?</a:t>
            </a:r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395536" y="2888816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95536" y="4158128"/>
            <a:ext cx="8352926" cy="1015663"/>
          </a:xfrm>
          <a:prstGeom prst="rect">
            <a:avLst/>
          </a:prstGeom>
          <a:solidFill>
            <a:srgbClr val="FFFF99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Which of these brings in the most funding </a:t>
            </a:r>
          </a:p>
          <a:p>
            <a:pPr algn="ctr"/>
            <a:r>
              <a:rPr lang="en-US" sz="20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for the Fair Trade Foundation?</a:t>
            </a:r>
          </a:p>
          <a:p>
            <a:pPr algn="ctr"/>
            <a:endParaRPr lang="en-GB" sz="20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396712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en-GB" sz="12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Licence fee from </a:t>
            </a:r>
            <a:r>
              <a:rPr lang="en-GB" sz="1200" b="1" dirty="0" err="1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Fairtrade</a:t>
            </a:r>
            <a:r>
              <a:rPr lang="en-GB" sz="1200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 certified products</a:t>
            </a:r>
            <a:endParaRPr lang="en-GB" sz="1200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483423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Grants and Donations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4585826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Other Income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645347" y="4891368"/>
            <a:ext cx="2102403" cy="62427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Sponsorship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95536" y="4158128"/>
            <a:ext cx="482963" cy="46166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6712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47%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99115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78%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01518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93%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645347" y="3579811"/>
            <a:ext cx="210240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b="1" dirty="0" smtClean="0">
                <a:solidFill>
                  <a:prstClr val="black"/>
                </a:solidFill>
                <a:latin typeface="Levenim MT" pitchFamily="2" charset="-79"/>
                <a:cs typeface="Levenim MT" pitchFamily="2" charset="-79"/>
              </a:rPr>
              <a:t>100%</a:t>
            </a:r>
            <a:endParaRPr lang="en-GB" b="1" dirty="0">
              <a:solidFill>
                <a:prstClr val="black"/>
              </a:solidFill>
              <a:latin typeface="Levenim MT" pitchFamily="2" charset="-79"/>
              <a:cs typeface="Levenim MT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35504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90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167554" y="1718155"/>
            <a:ext cx="8652764" cy="4567226"/>
          </a:xfrm>
          <a:prstGeom prst="rect">
            <a:avLst/>
          </a:prstGeom>
          <a:solidFill>
            <a:srgbClr val="0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 descr="market-2071976_960_720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7554" y="1718155"/>
            <a:ext cx="4583747" cy="4567226"/>
          </a:xfrm>
          <a:prstGeom prst="rect">
            <a:avLst/>
          </a:prstGeom>
        </p:spPr>
      </p:pic>
      <p:pic>
        <p:nvPicPr>
          <p:cNvPr id="24" name="Picture 23" descr="market-2071975_960_720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3698" y="1718155"/>
            <a:ext cx="4066620" cy="453380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59428" y="972102"/>
            <a:ext cx="6289036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972102"/>
            <a:ext cx="1908212" cy="576064"/>
          </a:xfrm>
          <a:prstGeom prst="roundRect">
            <a:avLst/>
          </a:prstGeom>
          <a:solidFill>
            <a:srgbClr val="FFFFFF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59428" y="1055025"/>
            <a:ext cx="626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ln w="12700">
                  <a:solidFill>
                    <a:schemeClr val="bg1"/>
                  </a:solidFill>
                </a:ln>
                <a:effectLst>
                  <a:glow rad="228600">
                    <a:schemeClr val="accent5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OBSERVATION ROUND    2 minutes to study the picture</a:t>
            </a:r>
            <a:endParaRPr lang="en-GB" b="1" dirty="0">
              <a:ln w="12700">
                <a:solidFill>
                  <a:schemeClr val="bg1"/>
                </a:solidFill>
              </a:ln>
              <a:effectLst>
                <a:glow rad="228600">
                  <a:schemeClr val="accent5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034585"/>
            <a:ext cx="15698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ROUND </a:t>
            </a:r>
            <a:r>
              <a:rPr lang="en-GB" sz="2400" b="1" dirty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accent6">
                      <a:satMod val="175000"/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8</a:t>
            </a:r>
            <a:endParaRPr lang="en-GB" sz="2400" dirty="0">
              <a:ln w="12700">
                <a:solidFill>
                  <a:schemeClr val="bg1"/>
                </a:solidFill>
              </a:ln>
              <a:effectLst>
                <a:glow rad="228600">
                  <a:schemeClr val="accent6">
                    <a:satMod val="175000"/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0" descr="fruits-155616_960_72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66" y="4797858"/>
            <a:ext cx="1861903" cy="1371214"/>
          </a:xfrm>
          <a:prstGeom prst="rect">
            <a:avLst/>
          </a:prstGeom>
        </p:spPr>
      </p:pic>
      <p:pic>
        <p:nvPicPr>
          <p:cNvPr id="32" name="Picture 31" descr="bananas-575773_960_720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608" y="3957531"/>
            <a:ext cx="1307478" cy="840327"/>
          </a:xfrm>
          <a:prstGeom prst="rect">
            <a:avLst/>
          </a:prstGeom>
        </p:spPr>
      </p:pic>
      <p:pic>
        <p:nvPicPr>
          <p:cNvPr id="33" name="Picture 32" descr="FairTrade-Logo.sv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236" y="4303468"/>
            <a:ext cx="238945" cy="280088"/>
          </a:xfrm>
          <a:prstGeom prst="rect">
            <a:avLst/>
          </a:prstGeom>
        </p:spPr>
      </p:pic>
      <p:pic>
        <p:nvPicPr>
          <p:cNvPr id="34" name="Picture 33" descr="chicken-559892_960_720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0662" y="4797858"/>
            <a:ext cx="2631160" cy="1540325"/>
          </a:xfrm>
          <a:prstGeom prst="rect">
            <a:avLst/>
          </a:prstGeom>
        </p:spPr>
      </p:pic>
      <p:pic>
        <p:nvPicPr>
          <p:cNvPr id="35" name="Picture 34" descr="coconuts-575780_960_720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245" y="3956684"/>
            <a:ext cx="375682" cy="346784"/>
          </a:xfrm>
          <a:prstGeom prst="rect">
            <a:avLst/>
          </a:prstGeom>
        </p:spPr>
      </p:pic>
      <p:pic>
        <p:nvPicPr>
          <p:cNvPr id="37" name="Picture 36" descr="FairTrade-Logo.sv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538" y="5542604"/>
            <a:ext cx="238945" cy="280088"/>
          </a:xfrm>
          <a:prstGeom prst="rect">
            <a:avLst/>
          </a:prstGeom>
        </p:spPr>
      </p:pic>
      <p:pic>
        <p:nvPicPr>
          <p:cNvPr id="38" name="Picture 37" descr="chocolate-bar-303382__340.png"/>
          <p:cNvPicPr>
            <a:picLocks noChangeAspect="1"/>
          </p:cNvPicPr>
          <p:nvPr/>
        </p:nvPicPr>
        <p:blipFill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059" r="982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951" y="4222652"/>
            <a:ext cx="721808" cy="721808"/>
          </a:xfrm>
          <a:prstGeom prst="rect">
            <a:avLst/>
          </a:prstGeom>
        </p:spPr>
      </p:pic>
      <p:pic>
        <p:nvPicPr>
          <p:cNvPr id="39" name="Picture 38" descr="FairTrade-Logo.svg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844" y="4410088"/>
            <a:ext cx="238945" cy="280088"/>
          </a:xfrm>
          <a:prstGeom prst="rect">
            <a:avLst/>
          </a:prstGeom>
        </p:spPr>
      </p:pic>
      <p:pic>
        <p:nvPicPr>
          <p:cNvPr id="40" name="Picture 39" descr="FairTrade-Logo.svg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302" y="1965846"/>
            <a:ext cx="361635" cy="423903"/>
          </a:xfrm>
          <a:prstGeom prst="rect">
            <a:avLst/>
          </a:prstGeom>
        </p:spPr>
      </p:pic>
      <p:pic>
        <p:nvPicPr>
          <p:cNvPr id="41" name="Picture 40" descr="FairTrade-Logo.svg.pn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17" y="1965846"/>
            <a:ext cx="361635" cy="423903"/>
          </a:xfrm>
          <a:prstGeom prst="rect">
            <a:avLst/>
          </a:prstGeom>
        </p:spPr>
      </p:pic>
      <p:pic>
        <p:nvPicPr>
          <p:cNvPr id="21" name="Picture 20" descr="Screen Shot 2019-01-04 at 22.08.33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3748" y="5447638"/>
            <a:ext cx="2356930" cy="777971"/>
          </a:xfrm>
          <a:prstGeom prst="rect">
            <a:avLst/>
          </a:prstGeom>
        </p:spPr>
      </p:pic>
      <p:sp>
        <p:nvSpPr>
          <p:cNvPr id="36" name="TIMES UP CIRCLE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rgbClr val="FF0000"/>
              </a:solidFill>
            </a:endParaRPr>
          </a:p>
        </p:txBody>
      </p:sp>
      <p:pic>
        <p:nvPicPr>
          <p:cNvPr id="56" name="THUMBS UP"/>
          <p:cNvPicPr>
            <a:picLocks noChangeAspect="1" noChangeArrowheads="1"/>
          </p:cNvPicPr>
          <p:nvPr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98087" y="5660704"/>
            <a:ext cx="357044" cy="305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742" y="6590450"/>
            <a:ext cx="619992" cy="177640"/>
          </a:xfrm>
          <a:prstGeom prst="rect">
            <a:avLst/>
          </a:prstGeom>
        </p:spPr>
      </p:pic>
      <p:sp>
        <p:nvSpPr>
          <p:cNvPr id="58" name="TIMES UP TEXT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TIME’S UP</a:t>
            </a:r>
            <a:endParaRPr lang="en-GB" sz="800" b="1" dirty="0">
              <a:solidFill>
                <a:srgbClr val="FF0000"/>
              </a:solidFill>
            </a:endParaRPr>
          </a:p>
        </p:txBody>
      </p:sp>
      <p:sp>
        <p:nvSpPr>
          <p:cNvPr id="59" name="TIMES UP CIRCLE 2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>
            <a:gsLst>
              <a:gs pos="26000">
                <a:schemeClr val="tx1">
                  <a:lumMod val="75000"/>
                  <a:lumOff val="25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60" name="1 MINUTES CIRCLE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1" name="1 MINUTES TEXT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1 </a:t>
            </a:r>
            <a:r>
              <a:rPr lang="en-GB" sz="1400" b="1" dirty="0" smtClean="0">
                <a:solidFill>
                  <a:srgbClr val="FF0000"/>
                </a:solidFill>
              </a:rPr>
              <a:t>Minute!</a:t>
            </a:r>
            <a:endParaRPr lang="en-GB" sz="1400" b="1" dirty="0">
              <a:solidFill>
                <a:srgbClr val="FF0000"/>
              </a:solidFill>
            </a:endParaRPr>
          </a:p>
        </p:txBody>
      </p:sp>
      <p:sp>
        <p:nvSpPr>
          <p:cNvPr id="62" name="1 MINUTES CIRCLE 2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>
            <a:gsLst>
              <a:gs pos="75000">
                <a:srgbClr val="FF0000">
                  <a:lumMod val="80000"/>
                  <a:lumOff val="20000"/>
                </a:srgbClr>
              </a:gs>
              <a:gs pos="0">
                <a:schemeClr val="accent2">
                  <a:lumMod val="40000"/>
                  <a:lumOff val="60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381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3" name="2 MINUTES CIRCLE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4" name="2 MINUTES TEXT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>
                <a:solidFill>
                  <a:srgbClr val="FF0000"/>
                </a:solidFill>
              </a:rPr>
              <a:t>2 </a:t>
            </a:r>
            <a:r>
              <a:rPr lang="en-GB" sz="1400" b="1" dirty="0">
                <a:solidFill>
                  <a:srgbClr val="FF0000"/>
                </a:solidFill>
              </a:rPr>
              <a:t>Minutes</a:t>
            </a:r>
          </a:p>
        </p:txBody>
      </p:sp>
      <p:sp>
        <p:nvSpPr>
          <p:cNvPr id="65" name="2 MINUTES CIRCLE 2"/>
          <p:cNvSpPr/>
          <p:nvPr/>
        </p:nvSpPr>
        <p:spPr>
          <a:xfrm>
            <a:off x="7860086" y="5563833"/>
            <a:ext cx="1233046" cy="1233046"/>
          </a:xfrm>
          <a:prstGeom prst="ellipse">
            <a:avLst/>
          </a:prstGeom>
          <a:gradFill flip="none" rotWithShape="1">
            <a:gsLst>
              <a:gs pos="79000">
                <a:srgbClr val="FF7200"/>
              </a:gs>
              <a:gs pos="0">
                <a:schemeClr val="accent6">
                  <a:lumMod val="60000"/>
                  <a:lumOff val="40000"/>
                </a:schemeClr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6" name="START TIMER CIRCLE"/>
          <p:cNvSpPr>
            <a:spLocks/>
          </p:cNvSpPr>
          <p:nvPr/>
        </p:nvSpPr>
        <p:spPr>
          <a:xfrm>
            <a:off x="7850813" y="5554723"/>
            <a:ext cx="1261248" cy="1261248"/>
          </a:xfrm>
          <a:prstGeom prst="ellipse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shape">
              <a:fillToRect l="50000" t="50000" r="50000" b="50000"/>
            </a:path>
            <a:tileRect/>
          </a:gradFill>
          <a:ln w="381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/>
          </a:p>
        </p:txBody>
      </p:sp>
      <p:sp>
        <p:nvSpPr>
          <p:cNvPr id="67" name="START TIMER TEXT"/>
          <p:cNvSpPr txBox="1"/>
          <p:nvPr/>
        </p:nvSpPr>
        <p:spPr>
          <a:xfrm>
            <a:off x="8175736" y="5977411"/>
            <a:ext cx="644582" cy="525219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GB" sz="1000" b="1" dirty="0" smtClean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START</a:t>
            </a:r>
          </a:p>
          <a:p>
            <a:pPr algn="ctr"/>
            <a:endParaRPr lang="en-GB" sz="1200" b="1" dirty="0" smtClean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1200" b="1" dirty="0" smtClean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endParaRPr lang="en-GB" sz="1600" b="1" dirty="0" smtClean="0">
              <a:ln w="12700">
                <a:solidFill>
                  <a:srgbClr val="761476"/>
                </a:solidFill>
              </a:ln>
              <a:solidFill>
                <a:srgbClr val="002060"/>
              </a:solidFill>
              <a:latin typeface="Levenim MT" pitchFamily="2" charset="-79"/>
              <a:cs typeface="Levenim MT" pitchFamily="2" charset="-79"/>
            </a:endParaRPr>
          </a:p>
          <a:p>
            <a:pPr algn="ctr"/>
            <a:r>
              <a:rPr lang="en-GB" sz="1050" b="1" dirty="0" smtClean="0">
                <a:ln w="12700">
                  <a:solidFill>
                    <a:srgbClr val="761476"/>
                  </a:solidFill>
                </a:ln>
                <a:solidFill>
                  <a:srgbClr val="002060"/>
                </a:solidFill>
                <a:latin typeface="Levenim MT" pitchFamily="2" charset="-79"/>
                <a:cs typeface="Levenim MT" pitchFamily="2" charset="-79"/>
              </a:rPr>
              <a:t>TIMER</a:t>
            </a:r>
          </a:p>
        </p:txBody>
      </p:sp>
      <p:pic>
        <p:nvPicPr>
          <p:cNvPr id="68" name="START TIMER PLAY"/>
          <p:cNvPicPr>
            <a:picLocks noChangeAspect="1" noChangeArrowheads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7397" y="5688953"/>
            <a:ext cx="1025137" cy="102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5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7" dur="6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0"/>
                            </p:stCondLst>
                            <p:childTnLst>
                              <p:par>
                                <p:cTn id="2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0"/>
                            </p:stCondLst>
                            <p:childTnLst>
                              <p:par>
                                <p:cTn id="26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7" dur="6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0"/>
                            </p:stCondLst>
                            <p:childTnLst>
                              <p:par>
                                <p:cTn id="36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58" grpId="0"/>
      <p:bldP spid="59" grpId="0" animBg="1"/>
      <p:bldP spid="60" grpId="0" animBg="1"/>
      <p:bldP spid="61" grpId="0"/>
      <p:bldP spid="62" grpId="0" animBg="1"/>
      <p:bldP spid="63" grpId="0" animBg="1"/>
      <p:bldP spid="64" grpId="0"/>
      <p:bldP spid="65" grpId="0" animBg="1"/>
      <p:bldP spid="66" grpId="0" animBg="1"/>
      <p:bldP spid="6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2152</TotalTime>
  <Words>2823</Words>
  <Application>Microsoft Office PowerPoint</Application>
  <PresentationFormat>On-screen Show (4:3)</PresentationFormat>
  <Paragraphs>705</Paragraphs>
  <Slides>29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American Typewriter</vt:lpstr>
      <vt:lpstr>Mangal</vt:lpstr>
      <vt:lpstr>Levenim MT</vt:lpstr>
      <vt:lpstr>Aharoni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Optic Group111</cp:lastModifiedBy>
  <cp:revision>177</cp:revision>
  <dcterms:created xsi:type="dcterms:W3CDTF">2018-05-10T20:02:27Z</dcterms:created>
  <dcterms:modified xsi:type="dcterms:W3CDTF">2019-01-18T15:42:32Z</dcterms:modified>
</cp:coreProperties>
</file>