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5E395-1141-4AB7-905A-55CA2A38B86A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9A448-02D7-43A4-812C-105275FF0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6A55B-8AB4-A34E-9582-942CF6DCCA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4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37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79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32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11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1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67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0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16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07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67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40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1E6E7-D80D-431B-92A6-B9A7DDCBFE73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EA83E-2182-4FE5-8834-4F586D41E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36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3686124" y="654526"/>
            <a:ext cx="2623993" cy="20677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4452" y="675055"/>
            <a:ext cx="3491880" cy="20677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11960" y="116631"/>
            <a:ext cx="4840911" cy="4212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chemeClr val="tx1"/>
                </a:solidFill>
              </a:rPr>
              <a:t>Team Name:__________________ 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Team Members: 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Subtitle 1"/>
          <p:cNvSpPr txBox="1">
            <a:spLocks/>
          </p:cNvSpPr>
          <p:nvPr/>
        </p:nvSpPr>
        <p:spPr bwMode="auto">
          <a:xfrm>
            <a:off x="114452" y="654526"/>
            <a:ext cx="3491880" cy="576064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1</a:t>
            </a:r>
            <a:endParaRPr lang="en-GB" sz="1200" kern="0" dirty="0">
              <a:latin typeface="+mj-lt"/>
            </a:endParaRPr>
          </a:p>
          <a:p>
            <a:pPr algn="ctr"/>
            <a:r>
              <a:rPr lang="en-GB" sz="1200" kern="0" dirty="0" smtClean="0">
                <a:latin typeface="+mj-lt"/>
              </a:rPr>
              <a:t>Fair Trade </a:t>
            </a:r>
            <a:r>
              <a:rPr lang="en-GB" sz="1200" kern="0" dirty="0" smtClean="0">
                <a:latin typeface="+mj-lt"/>
              </a:rPr>
              <a:t>Farmers</a:t>
            </a:r>
            <a:endParaRPr lang="en-GB" sz="1200" kern="0" dirty="0">
              <a:latin typeface="+mj-lt"/>
            </a:endParaRPr>
          </a:p>
          <a:p>
            <a:pPr algn="ctr"/>
            <a:endParaRPr lang="en-GB" sz="1200" kern="0" dirty="0" smtClean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GB" sz="1200" kern="0" dirty="0" smtClean="0">
                <a:latin typeface="+mj-lt"/>
              </a:rPr>
              <a:t>A___________________     D___________________</a:t>
            </a:r>
          </a:p>
          <a:p>
            <a:pPr>
              <a:lnSpc>
                <a:spcPct val="200000"/>
              </a:lnSpc>
            </a:pPr>
            <a:r>
              <a:rPr lang="en-GB" sz="1200" kern="0" dirty="0" smtClean="0">
                <a:latin typeface="+mj-lt"/>
              </a:rPr>
              <a:t>B___________________     E</a:t>
            </a:r>
            <a:r>
              <a:rPr lang="en-GB" sz="1200" kern="0" dirty="0" smtClean="0">
                <a:latin typeface="+mj-lt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en-GB" sz="1200" kern="0" dirty="0" smtClean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     F____________________</a:t>
            </a: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88575" y="654525"/>
            <a:ext cx="2664296" cy="20677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Subtitle 1"/>
          <p:cNvSpPr txBox="1">
            <a:spLocks/>
          </p:cNvSpPr>
          <p:nvPr/>
        </p:nvSpPr>
        <p:spPr bwMode="auto">
          <a:xfrm>
            <a:off x="6388575" y="654526"/>
            <a:ext cx="2664296" cy="576064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5</a:t>
            </a:r>
          </a:p>
          <a:p>
            <a:pPr algn="ctr"/>
            <a:r>
              <a:rPr lang="en-GB" sz="1200" kern="0" dirty="0" smtClean="0">
                <a:latin typeface="+mj-lt"/>
              </a:rPr>
              <a:t>Numbers Round</a:t>
            </a:r>
            <a:endParaRPr lang="en-GB" sz="1200" kern="0" dirty="0">
              <a:latin typeface="+mj-lt"/>
            </a:endParaRPr>
          </a:p>
          <a:p>
            <a:endParaRPr lang="en-GB" sz="1200" kern="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A</a:t>
            </a:r>
            <a:r>
              <a:rPr lang="en-GB" sz="1200" kern="0" dirty="0" smtClean="0">
                <a:latin typeface="+mj-lt"/>
              </a:rPr>
              <a:t>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B</a:t>
            </a:r>
            <a:r>
              <a:rPr lang="en-GB" sz="1200" kern="0" dirty="0" smtClean="0">
                <a:latin typeface="+mj-lt"/>
              </a:rPr>
              <a:t>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D_______________________________</a:t>
            </a:r>
            <a:endParaRPr lang="en-GB" sz="1200" kern="0" dirty="0" smtClean="0"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817" y="3002212"/>
            <a:ext cx="579663" cy="6372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4" name="Rectangle 13"/>
          <p:cNvSpPr/>
          <p:nvPr/>
        </p:nvSpPr>
        <p:spPr>
          <a:xfrm>
            <a:off x="114452" y="2858196"/>
            <a:ext cx="3491880" cy="192078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 bwMode="auto">
          <a:xfrm>
            <a:off x="114452" y="2858196"/>
            <a:ext cx="3491880" cy="50405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2</a:t>
            </a:r>
            <a:endParaRPr lang="en-GB" sz="1200" kern="0" dirty="0">
              <a:latin typeface="+mj-lt"/>
            </a:endParaRPr>
          </a:p>
          <a:p>
            <a:pPr algn="ctr"/>
            <a:r>
              <a:rPr lang="en-GB" sz="1200" kern="0" dirty="0" smtClean="0">
                <a:latin typeface="+mj-lt"/>
              </a:rPr>
              <a:t>True or False</a:t>
            </a:r>
            <a:endParaRPr lang="en-GB" sz="1200" kern="0" dirty="0">
              <a:latin typeface="+mj-lt"/>
            </a:endParaRPr>
          </a:p>
          <a:p>
            <a:pPr algn="ctr"/>
            <a:endParaRPr lang="en-GB" sz="1200" kern="0" dirty="0" smtClean="0">
              <a:latin typeface="+mj-lt"/>
            </a:endParaRPr>
          </a:p>
          <a:p>
            <a:r>
              <a:rPr lang="en-GB" sz="1200" kern="0" dirty="0" smtClean="0">
                <a:latin typeface="+mj-lt"/>
              </a:rPr>
              <a:t>A____________________  E____________________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B____________________  F</a:t>
            </a:r>
            <a:r>
              <a:rPr lang="en-GB" sz="1200" kern="0" dirty="0" smtClean="0">
                <a:latin typeface="+mj-lt"/>
              </a:rPr>
              <a:t>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____________________  G____________________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D____________________  H____________________</a:t>
            </a:r>
            <a:endParaRPr lang="en-GB" sz="1200" kern="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453" y="4895910"/>
            <a:ext cx="4662681" cy="173194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Subtitle 1"/>
          <p:cNvSpPr txBox="1">
            <a:spLocks/>
          </p:cNvSpPr>
          <p:nvPr/>
        </p:nvSpPr>
        <p:spPr bwMode="auto">
          <a:xfrm>
            <a:off x="114453" y="4869160"/>
            <a:ext cx="4662681" cy="505501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3</a:t>
            </a:r>
          </a:p>
          <a:p>
            <a:pPr algn="ctr"/>
            <a:r>
              <a:rPr lang="en-GB" sz="1200" kern="0" dirty="0" smtClean="0">
                <a:latin typeface="+mj-lt"/>
              </a:rPr>
              <a:t>Fair Trade Principles</a:t>
            </a:r>
            <a:endParaRPr lang="en-GB" sz="1200" kern="0" dirty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GB" sz="1200" kern="0" dirty="0" smtClean="0">
                <a:latin typeface="+mj-lt"/>
              </a:rPr>
              <a:t>A</a:t>
            </a:r>
            <a:r>
              <a:rPr lang="en-GB" sz="1200" kern="0" dirty="0" smtClean="0">
                <a:latin typeface="+mj-lt"/>
              </a:rPr>
              <a:t>__________________________    </a:t>
            </a:r>
            <a:r>
              <a:rPr lang="en-GB" sz="1200" kern="0" dirty="0">
                <a:latin typeface="+mj-lt"/>
              </a:rPr>
              <a:t>D</a:t>
            </a:r>
            <a:r>
              <a:rPr lang="en-GB" sz="1200" kern="0" dirty="0" smtClean="0">
                <a:latin typeface="+mj-lt"/>
              </a:rPr>
              <a:t>___________________________</a:t>
            </a:r>
            <a:endParaRPr lang="en-GB" sz="1200" kern="0" dirty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GB" sz="1200" kern="0" dirty="0">
                <a:latin typeface="+mj-lt"/>
              </a:rPr>
              <a:t>B</a:t>
            </a:r>
            <a:r>
              <a:rPr lang="en-GB" sz="1200" kern="0" dirty="0" smtClean="0">
                <a:latin typeface="+mj-lt"/>
              </a:rPr>
              <a:t>__________________________    </a:t>
            </a:r>
            <a:r>
              <a:rPr lang="en-GB" sz="1200" kern="0" dirty="0" smtClean="0">
                <a:latin typeface="+mj-lt"/>
              </a:rPr>
              <a:t>E</a:t>
            </a:r>
            <a:r>
              <a:rPr lang="en-GB" sz="1200" kern="0" dirty="0" smtClean="0">
                <a:latin typeface="+mj-lt"/>
              </a:rPr>
              <a:t>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GB" sz="1200" kern="0" dirty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__________________________    </a:t>
            </a:r>
            <a:r>
              <a:rPr lang="en-GB" sz="1200" kern="0" dirty="0" smtClean="0">
                <a:latin typeface="+mj-lt"/>
              </a:rPr>
              <a:t>F</a:t>
            </a:r>
            <a:r>
              <a:rPr lang="en-GB" sz="1200" kern="0" dirty="0" smtClean="0">
                <a:latin typeface="+mj-lt"/>
              </a:rPr>
              <a:t>___________________________</a:t>
            </a:r>
            <a:endParaRPr lang="en-GB" sz="1200" kern="0" dirty="0">
              <a:latin typeface="+mj-lt"/>
            </a:endParaRPr>
          </a:p>
        </p:txBody>
      </p:sp>
      <p:sp>
        <p:nvSpPr>
          <p:cNvPr id="20" name="Subtitle 1"/>
          <p:cNvSpPr txBox="1">
            <a:spLocks/>
          </p:cNvSpPr>
          <p:nvPr/>
        </p:nvSpPr>
        <p:spPr bwMode="auto">
          <a:xfrm>
            <a:off x="3686124" y="654526"/>
            <a:ext cx="2623993" cy="576064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4</a:t>
            </a:r>
            <a:endParaRPr lang="en-GB" sz="1200" kern="0" dirty="0">
              <a:latin typeface="+mj-lt"/>
            </a:endParaRPr>
          </a:p>
          <a:p>
            <a:pPr algn="ctr"/>
            <a:r>
              <a:rPr lang="en-GB" sz="1200" kern="0" dirty="0" smtClean="0">
                <a:latin typeface="+mj-lt"/>
              </a:rPr>
              <a:t>F</a:t>
            </a:r>
            <a:r>
              <a:rPr lang="en-US" sz="1200" kern="0" dirty="0" smtClean="0">
                <a:latin typeface="+mj-lt"/>
              </a:rPr>
              <a:t>a</a:t>
            </a:r>
            <a:r>
              <a:rPr lang="en-GB" sz="1200" kern="0" dirty="0" err="1" smtClean="0">
                <a:latin typeface="+mj-lt"/>
              </a:rPr>
              <a:t>ir</a:t>
            </a:r>
            <a:r>
              <a:rPr lang="en-GB" sz="1200" kern="0" dirty="0" smtClean="0">
                <a:latin typeface="+mj-lt"/>
              </a:rPr>
              <a:t> Trade </a:t>
            </a:r>
            <a:r>
              <a:rPr lang="en-GB" sz="1200" kern="0" dirty="0" smtClean="0">
                <a:latin typeface="+mj-lt"/>
              </a:rPr>
              <a:t>Countries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02148" y="1671023"/>
            <a:ext cx="1749972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Asia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02148" y="1959055"/>
            <a:ext cx="1749972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Africa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02147" y="2238702"/>
            <a:ext cx="1749973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Central America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18372" y="1374606"/>
            <a:ext cx="279648" cy="2796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18372" y="1662638"/>
            <a:ext cx="279648" cy="2796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8372" y="1950670"/>
            <a:ext cx="279648" cy="2796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02148" y="1382990"/>
            <a:ext cx="1749972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Australasia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18372" y="2238702"/>
            <a:ext cx="279648" cy="2796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09988" y="3591153"/>
            <a:ext cx="2376264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Subtitle 1"/>
          <p:cNvSpPr txBox="1">
            <a:spLocks/>
          </p:cNvSpPr>
          <p:nvPr/>
        </p:nvSpPr>
        <p:spPr bwMode="auto">
          <a:xfrm>
            <a:off x="3881387" y="3697373"/>
            <a:ext cx="2232248" cy="370166"/>
          </a:xfrm>
          <a:prstGeom prst="rect">
            <a:avLst/>
          </a:prstGeom>
          <a:solidFill>
            <a:schemeClr val="bg1"/>
          </a:solidFill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b="1" kern="0" dirty="0" smtClean="0">
                <a:latin typeface="+mj-lt"/>
              </a:rPr>
              <a:t>Total Points: _______ /36</a:t>
            </a:r>
          </a:p>
          <a:p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88575" y="2985928"/>
            <a:ext cx="2664296" cy="179305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Subtitle 1"/>
          <p:cNvSpPr txBox="1">
            <a:spLocks/>
          </p:cNvSpPr>
          <p:nvPr/>
        </p:nvSpPr>
        <p:spPr bwMode="auto">
          <a:xfrm>
            <a:off x="6388575" y="2837667"/>
            <a:ext cx="2664296" cy="524585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</a:t>
            </a:r>
            <a:r>
              <a:rPr lang="en-GB" sz="1200" kern="0" dirty="0">
                <a:latin typeface="+mj-lt"/>
              </a:rPr>
              <a:t>6</a:t>
            </a:r>
            <a:endParaRPr lang="en-GB" sz="1200" kern="0" dirty="0" smtClean="0">
              <a:latin typeface="+mj-lt"/>
            </a:endParaRPr>
          </a:p>
          <a:p>
            <a:pPr algn="ctr"/>
            <a:r>
              <a:rPr lang="en-GB" sz="1200" kern="0" dirty="0" smtClean="0">
                <a:latin typeface="+mj-lt"/>
              </a:rPr>
              <a:t>Anagrams Round</a:t>
            </a:r>
            <a:endParaRPr lang="en-GB" sz="1200" kern="0" dirty="0">
              <a:latin typeface="+mj-lt"/>
            </a:endParaRPr>
          </a:p>
          <a:p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A</a:t>
            </a:r>
            <a:r>
              <a:rPr lang="en-GB" sz="1200" kern="0" dirty="0" smtClean="0">
                <a:latin typeface="+mj-lt"/>
              </a:rPr>
              <a:t>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B</a:t>
            </a:r>
            <a:r>
              <a:rPr lang="en-GB" sz="1200" kern="0" dirty="0" smtClean="0">
                <a:latin typeface="+mj-lt"/>
              </a:rPr>
              <a:t>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D</a:t>
            </a:r>
            <a:r>
              <a:rPr lang="en-GB" sz="1200" kern="0" dirty="0" smtClean="0">
                <a:latin typeface="+mj-lt"/>
              </a:rPr>
              <a:t>_______________________________</a:t>
            </a:r>
            <a:endParaRPr lang="en-GB" sz="1200" kern="0" dirty="0" smtClean="0"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55951" y="4895910"/>
            <a:ext cx="4096920" cy="173194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Subtitle 1"/>
          <p:cNvSpPr txBox="1">
            <a:spLocks/>
          </p:cNvSpPr>
          <p:nvPr/>
        </p:nvSpPr>
        <p:spPr bwMode="auto">
          <a:xfrm>
            <a:off x="4955950" y="4869160"/>
            <a:ext cx="4096921" cy="5055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7</a:t>
            </a:r>
          </a:p>
          <a:p>
            <a:pPr algn="ctr"/>
            <a:r>
              <a:rPr lang="en-GB" sz="1200" kern="0" dirty="0" smtClean="0">
                <a:latin typeface="+mj-lt"/>
              </a:rPr>
              <a:t>Multiple Choice Round</a:t>
            </a:r>
            <a:endParaRPr lang="en-GB" sz="1200" kern="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A</a:t>
            </a:r>
            <a:r>
              <a:rPr lang="en-GB" sz="1200" kern="0" dirty="0" smtClean="0">
                <a:latin typeface="+mj-lt"/>
              </a:rPr>
              <a:t>__________________________________________________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B</a:t>
            </a:r>
            <a:r>
              <a:rPr lang="en-GB" sz="1200" kern="0" dirty="0" smtClean="0">
                <a:latin typeface="+mj-lt"/>
              </a:rPr>
              <a:t>__________________________________________________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__________________________________________________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D</a:t>
            </a:r>
            <a:r>
              <a:rPr lang="en-GB" sz="1200" kern="0" dirty="0" smtClean="0">
                <a:latin typeface="+mj-lt"/>
              </a:rPr>
              <a:t>__________________________________________________</a:t>
            </a:r>
            <a:endParaRPr lang="en-GB" sz="1200" kern="0" dirty="0" smtClean="0">
              <a:latin typeface="+mj-lt"/>
            </a:endParaRPr>
          </a:p>
        </p:txBody>
      </p:sp>
      <p:sp>
        <p:nvSpPr>
          <p:cNvPr id="48" name="Title 2"/>
          <p:cNvSpPr txBox="1">
            <a:spLocks/>
          </p:cNvSpPr>
          <p:nvPr/>
        </p:nvSpPr>
        <p:spPr>
          <a:xfrm>
            <a:off x="114452" y="116632"/>
            <a:ext cx="3787695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dirty="0"/>
          </a:p>
        </p:txBody>
      </p:sp>
      <p:pic>
        <p:nvPicPr>
          <p:cNvPr id="50" name="Picture 49" descr="Screen Shot 2017-04-28 at 13.44.23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408" b="89547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004" y="50104"/>
            <a:ext cx="1170067" cy="573053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177659" y="113484"/>
            <a:ext cx="21162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>
                  <a:solidFill>
                    <a:srgbClr val="000000"/>
                  </a:solidFill>
                </a:ln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Levenim MT" pitchFamily="2" charset="-79"/>
                <a:cs typeface="Levenim MT" pitchFamily="2" charset="-79"/>
              </a:rPr>
              <a:t>FAIR TRADE</a:t>
            </a:r>
            <a:endParaRPr lang="en-US" sz="2800" b="1" cap="none" spc="0" dirty="0">
              <a:ln w="11430">
                <a:solidFill>
                  <a:srgbClr val="000000"/>
                </a:solidFill>
              </a:ln>
              <a:solidFill>
                <a:srgbClr val="00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Levenim MT" pitchFamily="2" charset="-79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65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2760" y="6059884"/>
            <a:ext cx="2376264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Subtitle 1"/>
          <p:cNvSpPr txBox="1">
            <a:spLocks/>
          </p:cNvSpPr>
          <p:nvPr/>
        </p:nvSpPr>
        <p:spPr bwMode="auto">
          <a:xfrm>
            <a:off x="182408" y="6184405"/>
            <a:ext cx="2232248" cy="37016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b="1" kern="0" dirty="0" smtClean="0">
                <a:latin typeface="+mj-lt"/>
              </a:rPr>
              <a:t>Total Points: _______/36</a:t>
            </a:r>
          </a:p>
          <a:p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79741" y="6095932"/>
            <a:ext cx="2376264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Subtitle 1"/>
          <p:cNvSpPr txBox="1">
            <a:spLocks/>
          </p:cNvSpPr>
          <p:nvPr/>
        </p:nvSpPr>
        <p:spPr bwMode="auto">
          <a:xfrm>
            <a:off x="3151749" y="6167940"/>
            <a:ext cx="2232248" cy="37016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b="1" kern="0" dirty="0" smtClean="0">
                <a:latin typeface="+mj-lt"/>
              </a:rPr>
              <a:t>Total Points: _______/27</a:t>
            </a:r>
          </a:p>
          <a:p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97221" y="6111051"/>
            <a:ext cx="2376264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Subtitle 1"/>
          <p:cNvSpPr txBox="1">
            <a:spLocks/>
          </p:cNvSpPr>
          <p:nvPr/>
        </p:nvSpPr>
        <p:spPr bwMode="auto">
          <a:xfrm>
            <a:off x="6569229" y="6183059"/>
            <a:ext cx="2232248" cy="37016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b="1" kern="0" dirty="0" smtClean="0">
                <a:latin typeface="+mj-lt"/>
              </a:rPr>
              <a:t>Total Points: _______/63</a:t>
            </a:r>
          </a:p>
          <a:p>
            <a:endParaRPr lang="en-GB" sz="1200" kern="0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20" name="Equal 19"/>
          <p:cNvSpPr/>
          <p:nvPr/>
        </p:nvSpPr>
        <p:spPr>
          <a:xfrm>
            <a:off x="5619965" y="6183059"/>
            <a:ext cx="802814" cy="500111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Plus 20"/>
          <p:cNvSpPr/>
          <p:nvPr/>
        </p:nvSpPr>
        <p:spPr>
          <a:xfrm>
            <a:off x="2625515" y="6147679"/>
            <a:ext cx="401306" cy="425709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51750" y="2718148"/>
            <a:ext cx="5901122" cy="323601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Tie Breaker </a:t>
            </a:r>
            <a:r>
              <a:rPr lang="mr-IN" sz="1200" dirty="0" smtClean="0">
                <a:solidFill>
                  <a:schemeClr val="tx1"/>
                </a:solidFill>
                <a:latin typeface="+mj-lt"/>
                <a:cs typeface="Comic Sans MS"/>
              </a:rPr>
              <a:t>–</a:t>
            </a:r>
            <a:r>
              <a:rPr lang="en-GB" sz="1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Design Challenge</a:t>
            </a:r>
          </a:p>
          <a:p>
            <a:endParaRPr lang="en-GB" sz="12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/>
            <a:endParaRPr lang="en-GB" sz="1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7807" y="3042813"/>
            <a:ext cx="2912025" cy="2266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Subtitle 1"/>
          <p:cNvSpPr txBox="1">
            <a:spLocks/>
          </p:cNvSpPr>
          <p:nvPr/>
        </p:nvSpPr>
        <p:spPr bwMode="auto">
          <a:xfrm>
            <a:off x="147806" y="3042814"/>
            <a:ext cx="2912025" cy="576064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 smtClean="0">
                <a:latin typeface="+mj-lt"/>
              </a:rPr>
              <a:t>Round 10</a:t>
            </a:r>
            <a:endParaRPr lang="en-GB" sz="1200" kern="0" dirty="0">
              <a:latin typeface="+mj-lt"/>
            </a:endParaRPr>
          </a:p>
          <a:p>
            <a:pPr algn="ctr"/>
            <a:r>
              <a:rPr lang="en-GB" sz="1200" kern="0" dirty="0" smtClean="0">
                <a:latin typeface="+mj-lt"/>
              </a:rPr>
              <a:t>Well known </a:t>
            </a:r>
            <a:r>
              <a:rPr lang="en-GB" sz="1200" kern="0" dirty="0" smtClean="0">
                <a:latin typeface="+mj-lt"/>
              </a:rPr>
              <a:t>Fair Trade </a:t>
            </a:r>
            <a:r>
              <a:rPr lang="en-GB" sz="1200" kern="0" dirty="0" smtClean="0">
                <a:latin typeface="+mj-lt"/>
              </a:rPr>
              <a:t>brands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5929" y="4250465"/>
            <a:ext cx="1800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Divine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5928" y="4530112"/>
            <a:ext cx="1800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Lucy Bee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5929" y="4818144"/>
            <a:ext cx="1800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Ben &amp; Jerry’s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92152" y="3954049"/>
            <a:ext cx="288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92152" y="4242081"/>
            <a:ext cx="288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92152" y="4530113"/>
            <a:ext cx="288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4936" y="3962432"/>
            <a:ext cx="1800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  <a:latin typeface="+mj-lt"/>
              </a:rPr>
              <a:t>T2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92152" y="4818145"/>
            <a:ext cx="288000" cy="28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b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45283" y="1068499"/>
            <a:ext cx="5291213" cy="151844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Subtitle 1"/>
          <p:cNvSpPr txBox="1">
            <a:spLocks/>
          </p:cNvSpPr>
          <p:nvPr/>
        </p:nvSpPr>
        <p:spPr bwMode="auto">
          <a:xfrm>
            <a:off x="3745283" y="666159"/>
            <a:ext cx="5291214" cy="500892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GB" sz="1200" kern="0" dirty="0" smtClean="0">
                <a:latin typeface="+mj-lt"/>
              </a:rPr>
              <a:t>Round </a:t>
            </a:r>
            <a:r>
              <a:rPr lang="en-GB" sz="1200" kern="0" dirty="0">
                <a:latin typeface="+mj-lt"/>
              </a:rPr>
              <a:t>9</a:t>
            </a:r>
            <a:endParaRPr lang="en-GB" sz="1200" kern="0" dirty="0" smtClean="0">
              <a:latin typeface="+mj-lt"/>
            </a:endParaRPr>
          </a:p>
          <a:p>
            <a:pPr algn="ctr">
              <a:lnSpc>
                <a:spcPct val="80000"/>
              </a:lnSpc>
            </a:pPr>
            <a:r>
              <a:rPr lang="en-GB" sz="1200" kern="0" dirty="0" err="1" smtClean="0">
                <a:latin typeface="+mj-lt"/>
              </a:rPr>
              <a:t>Fairtrade</a:t>
            </a:r>
            <a:r>
              <a:rPr lang="en-GB" sz="1200" kern="0" dirty="0" smtClean="0">
                <a:latin typeface="+mj-lt"/>
              </a:rPr>
              <a:t> Certified </a:t>
            </a:r>
            <a:r>
              <a:rPr lang="en-GB" sz="1200" kern="0" dirty="0" smtClean="0">
                <a:latin typeface="+mj-lt"/>
              </a:rPr>
              <a:t>Products</a:t>
            </a:r>
          </a:p>
          <a:p>
            <a:pPr algn="ctr">
              <a:lnSpc>
                <a:spcPct val="80000"/>
              </a:lnSpc>
            </a:pPr>
            <a:endParaRPr lang="en-GB" sz="1200" kern="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en-GB" sz="1200" kern="0" dirty="0" smtClean="0">
                <a:latin typeface="+mj-lt"/>
              </a:rPr>
              <a:t>1</a:t>
            </a:r>
            <a:r>
              <a:rPr lang="en-GB" sz="1200" kern="0" dirty="0" smtClean="0">
                <a:latin typeface="+mj-lt"/>
              </a:rPr>
              <a:t>____________________  </a:t>
            </a:r>
            <a:r>
              <a:rPr lang="en-GB" sz="1200" kern="0" dirty="0">
                <a:latin typeface="+mj-lt"/>
              </a:rPr>
              <a:t>6</a:t>
            </a:r>
            <a:r>
              <a:rPr lang="en-GB" sz="1200" kern="0" dirty="0" smtClean="0">
                <a:latin typeface="+mj-lt"/>
              </a:rPr>
              <a:t>____________________  11____________________  2____________________  7____________________  12____________________</a:t>
            </a:r>
            <a:endParaRPr lang="en-GB" sz="1200" kern="0" dirty="0" smtClean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en-GB" sz="1200" kern="0" dirty="0">
                <a:latin typeface="+mj-lt"/>
              </a:rPr>
              <a:t>3</a:t>
            </a:r>
            <a:r>
              <a:rPr lang="en-GB" sz="1200" kern="0" dirty="0" smtClean="0">
                <a:latin typeface="+mj-lt"/>
              </a:rPr>
              <a:t>____________________  8____________________  13____________________  4____________________  9____________________  14____________________</a:t>
            </a:r>
            <a:endParaRPr lang="en-GB" sz="1200" kern="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en-GB" sz="1200" kern="0" dirty="0">
                <a:latin typeface="+mj-lt"/>
              </a:rPr>
              <a:t>5</a:t>
            </a:r>
            <a:r>
              <a:rPr lang="en-GB" sz="1200" kern="0" dirty="0" smtClean="0">
                <a:latin typeface="+mj-lt"/>
              </a:rPr>
              <a:t>____________________  10___________________  15____________________</a:t>
            </a:r>
            <a:endParaRPr lang="en-GB" sz="1200" kern="0" dirty="0">
              <a:latin typeface="+mj-lt"/>
            </a:endParaRPr>
          </a:p>
          <a:p>
            <a:pPr>
              <a:lnSpc>
                <a:spcPct val="130000"/>
              </a:lnSpc>
            </a:pPr>
            <a:endParaRPr lang="en-GB" sz="1200" kern="0" dirty="0" smtClean="0">
              <a:latin typeface="+mj-lt"/>
            </a:endParaRPr>
          </a:p>
        </p:txBody>
      </p:sp>
      <p:pic>
        <p:nvPicPr>
          <p:cNvPr id="40" name="Picture 39" descr="sign-2045138_960_720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86"/>
          <a:stretch/>
        </p:blipFill>
        <p:spPr>
          <a:xfrm>
            <a:off x="2978037" y="2467627"/>
            <a:ext cx="6403958" cy="3461155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114452" y="666159"/>
            <a:ext cx="3491880" cy="192078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Subtitle 1"/>
          <p:cNvSpPr txBox="1">
            <a:spLocks/>
          </p:cNvSpPr>
          <p:nvPr/>
        </p:nvSpPr>
        <p:spPr bwMode="auto">
          <a:xfrm>
            <a:off x="114452" y="666159"/>
            <a:ext cx="3491880" cy="50405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GB" sz="1200" kern="0" dirty="0"/>
              <a:t>Round 8 </a:t>
            </a:r>
          </a:p>
          <a:p>
            <a:pPr algn="ctr"/>
            <a:r>
              <a:rPr lang="en-GB" sz="1200" kern="0" dirty="0" smtClean="0"/>
              <a:t>Observation </a:t>
            </a:r>
            <a:r>
              <a:rPr lang="en-GB" sz="1200" kern="0" dirty="0"/>
              <a:t>Round</a:t>
            </a:r>
          </a:p>
          <a:p>
            <a:pPr algn="ctr"/>
            <a:endParaRPr lang="en-GB" sz="1200" kern="0" dirty="0" smtClean="0">
              <a:latin typeface="+mj-lt"/>
            </a:endParaRPr>
          </a:p>
          <a:p>
            <a:r>
              <a:rPr lang="en-GB" sz="1200" kern="0" dirty="0" smtClean="0">
                <a:latin typeface="+mj-lt"/>
              </a:rPr>
              <a:t>A____________________  E____________________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B____________________  F</a:t>
            </a:r>
            <a:r>
              <a:rPr lang="en-GB" sz="1200" kern="0" dirty="0" smtClean="0">
                <a:latin typeface="+mj-lt"/>
              </a:rPr>
              <a:t>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C</a:t>
            </a:r>
            <a:r>
              <a:rPr lang="en-GB" sz="1200" kern="0" dirty="0" smtClean="0">
                <a:latin typeface="+mj-lt"/>
              </a:rPr>
              <a:t>____________________  G____________________</a:t>
            </a:r>
          </a:p>
          <a:p>
            <a:pPr>
              <a:lnSpc>
                <a:spcPct val="150000"/>
              </a:lnSpc>
            </a:pPr>
            <a:r>
              <a:rPr lang="en-GB" sz="1200" kern="0" dirty="0" smtClean="0">
                <a:latin typeface="+mj-lt"/>
              </a:rPr>
              <a:t>D____________________  H____________________</a:t>
            </a:r>
            <a:endParaRPr lang="en-GB" sz="1200" kern="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GB" sz="1200" kern="0" dirty="0"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11960" y="116631"/>
            <a:ext cx="4840911" cy="4212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chemeClr val="tx1"/>
                </a:solidFill>
              </a:rPr>
              <a:t>Team Name:__________________ 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Team Members: 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3" name="Title 2"/>
          <p:cNvSpPr txBox="1">
            <a:spLocks/>
          </p:cNvSpPr>
          <p:nvPr/>
        </p:nvSpPr>
        <p:spPr>
          <a:xfrm>
            <a:off x="114452" y="116632"/>
            <a:ext cx="3787695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dirty="0"/>
          </a:p>
        </p:txBody>
      </p:sp>
      <p:pic>
        <p:nvPicPr>
          <p:cNvPr id="44" name="Picture 43" descr="Screen Shot 2017-04-28 at 13.44.23.pn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08" b="89547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004" y="50104"/>
            <a:ext cx="1170067" cy="573053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177659" y="113484"/>
            <a:ext cx="21162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>
                  <a:solidFill>
                    <a:srgbClr val="000000"/>
                  </a:solidFill>
                </a:ln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Levenim MT" pitchFamily="2" charset="-79"/>
                <a:cs typeface="Levenim MT" pitchFamily="2" charset="-79"/>
              </a:rPr>
              <a:t>FAIR TRADE</a:t>
            </a:r>
            <a:endParaRPr lang="en-US" sz="2800" b="1" cap="none" spc="0" dirty="0">
              <a:ln w="11430">
                <a:solidFill>
                  <a:srgbClr val="000000"/>
                </a:solidFill>
              </a:ln>
              <a:solidFill>
                <a:srgbClr val="00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Levenim MT" pitchFamily="2" charset="-79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37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216</Words>
  <Application>Microsoft Office PowerPoint</Application>
  <PresentationFormat>On-screen Show (4:3)</PresentationFormat>
  <Paragraphs>82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Optic Group111</dc:creator>
  <cp:lastModifiedBy>Optic Group111</cp:lastModifiedBy>
  <cp:revision>12</cp:revision>
  <dcterms:created xsi:type="dcterms:W3CDTF">2018-05-21T17:56:46Z</dcterms:created>
  <dcterms:modified xsi:type="dcterms:W3CDTF">2019-01-18T15:10:42Z</dcterms:modified>
</cp:coreProperties>
</file>