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19"/>
  </p:notesMasterIdLst>
  <p:sldIdLst>
    <p:sldId id="256" r:id="rId5"/>
    <p:sldId id="2540" r:id="rId6"/>
    <p:sldId id="2870" r:id="rId7"/>
    <p:sldId id="2866" r:id="rId8"/>
    <p:sldId id="2596" r:id="rId9"/>
    <p:sldId id="2817" r:id="rId10"/>
    <p:sldId id="397" r:id="rId11"/>
    <p:sldId id="268" r:id="rId12"/>
    <p:sldId id="264" r:id="rId13"/>
    <p:sldId id="270" r:id="rId14"/>
    <p:sldId id="2631" r:id="rId15"/>
    <p:sldId id="2758" r:id="rId16"/>
    <p:sldId id="273" r:id="rId17"/>
    <p:sldId id="28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3923" autoAdjust="0"/>
  </p:normalViewPr>
  <p:slideViewPr>
    <p:cSldViewPr snapToGrid="0">
      <p:cViewPr varScale="1">
        <p:scale>
          <a:sx n="68" d="100"/>
          <a:sy n="68"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FE43-1375-474A-A91A-69F9277BE3E6}"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E24B2-9207-47C1-955B-795F8530FB1F}" type="slidenum">
              <a:rPr lang="en-GB" smtClean="0"/>
              <a:t>‹#›</a:t>
            </a:fld>
            <a:endParaRPr lang="en-GB"/>
          </a:p>
        </p:txBody>
      </p:sp>
    </p:spTree>
    <p:extLst>
      <p:ext uri="{BB962C8B-B14F-4D97-AF65-F5344CB8AC3E}">
        <p14:creationId xmlns:p14="http://schemas.microsoft.com/office/powerpoint/2010/main" val="74408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299026D-6C1D-4551-A31B-C4174091727A}"/>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AD3671DA-6923-4764-BBF3-80379A8204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00" name="Slide Number Placeholder 3">
            <a:extLst>
              <a:ext uri="{FF2B5EF4-FFF2-40B4-BE49-F238E27FC236}">
                <a16:creationId xmlns:a16="http://schemas.microsoft.com/office/drawing/2014/main" id="{2295EB08-70F8-4BDF-8A9A-B98FC5AE30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138024-45BC-406E-985F-A53C405E6DB7}" type="slidenum">
              <a:rPr lang="en-GB" altLang="en-US"/>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4DADEA3-A7D4-4F4D-8701-79FE1DF0174D}"/>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9506042-6C0E-4BCB-9345-A0E7B51F5F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C12109B9-75C7-4475-9CB7-6722FC15C1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5283B2-A23C-4071-98C9-3EFC9D25320C}" type="slidenum">
              <a:rPr lang="en-GB" altLang="en-US"/>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E7E31B9-3FA0-440C-812F-D0B0D78CD0B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9852FE0-4141-4D0E-B17D-426D976971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5364" name="Slide Number Placeholder 3">
            <a:extLst>
              <a:ext uri="{FF2B5EF4-FFF2-40B4-BE49-F238E27FC236}">
                <a16:creationId xmlns:a16="http://schemas.microsoft.com/office/drawing/2014/main" id="{A57491AA-2F66-4A97-BED3-5EAB499FCE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E47422-A14F-432B-A1EF-15F1E8264639}" type="slidenum">
              <a:rPr lang="en-GB" altLang="en-US"/>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38DEA51-7746-46CD-8C7B-CCBCD0F3AB0B}"/>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C6B6D127-C3F4-4646-B207-BFD852185B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Slide Number Placeholder 3">
            <a:extLst>
              <a:ext uri="{FF2B5EF4-FFF2-40B4-BE49-F238E27FC236}">
                <a16:creationId xmlns:a16="http://schemas.microsoft.com/office/drawing/2014/main" id="{CBD481A7-3324-498F-A00B-68F668FAFA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E554EC-10D5-4FD3-AC1A-7E81F033A041}" type="slidenum">
              <a:rPr lang="en-GB" altLang="en-US"/>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A3DF8839-9359-40B3-A016-4CBA602E6D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19E590-726A-40AC-B004-59822E463FC3}" type="slidenum">
              <a:rPr lang="en-GB" altLang="en-US">
                <a:cs typeface="Arial" panose="020B0604020202020204" pitchFamily="34" charset="0"/>
              </a:rPr>
              <a:pPr>
                <a:spcBef>
                  <a:spcPct val="0"/>
                </a:spcBef>
              </a:pPr>
              <a:t>6</a:t>
            </a:fld>
            <a:endParaRPr lang="en-GB" altLang="en-US">
              <a:cs typeface="Arial" panose="020B0604020202020204" pitchFamily="34" charset="0"/>
            </a:endParaRPr>
          </a:p>
        </p:txBody>
      </p:sp>
      <p:sp>
        <p:nvSpPr>
          <p:cNvPr id="19459" name="Rectangle 1">
            <a:extLst>
              <a:ext uri="{FF2B5EF4-FFF2-40B4-BE49-F238E27FC236}">
                <a16:creationId xmlns:a16="http://schemas.microsoft.com/office/drawing/2014/main" id="{F842B69E-C7EA-469A-9F3E-E83D0E2073A0}"/>
              </a:ext>
            </a:extLst>
          </p:cNvPr>
          <p:cNvSpPr>
            <a:spLocks noGrp="1" noRot="1" noChangeAspect="1" noChangeArrowheads="1" noTextEdit="1"/>
          </p:cNvSpPr>
          <p:nvPr>
            <p:ph type="sldImg"/>
          </p:nvPr>
        </p:nvSpPr>
        <p:spPr>
          <a:xfrm>
            <a:off x="381000" y="693738"/>
            <a:ext cx="6096000" cy="3429000"/>
          </a:xfrm>
          <a:solidFill>
            <a:srgbClr val="FFFFFF"/>
          </a:solidFill>
          <a:ln/>
        </p:spPr>
      </p:sp>
      <p:sp>
        <p:nvSpPr>
          <p:cNvPr id="19460" name="Rectangle 2">
            <a:extLst>
              <a:ext uri="{FF2B5EF4-FFF2-40B4-BE49-F238E27FC236}">
                <a16:creationId xmlns:a16="http://schemas.microsoft.com/office/drawing/2014/main" id="{6FD43579-F566-49A1-B36E-2D711C7AF325}"/>
              </a:ext>
            </a:extLst>
          </p:cNvPr>
          <p:cNvSpPr>
            <a:spLocks noGrp="1" noChangeArrowheads="1"/>
          </p:cNvSpPr>
          <p:nvPr>
            <p:ph type="body" idx="1"/>
          </p:nvPr>
        </p:nvSpPr>
        <p:spPr>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E24B2-9207-47C1-955B-795F8530FB1F}" type="slidenum">
              <a:rPr lang="en-GB" smtClean="0"/>
              <a:t>7</a:t>
            </a:fld>
            <a:endParaRPr lang="en-GB"/>
          </a:p>
        </p:txBody>
      </p:sp>
    </p:spTree>
    <p:extLst>
      <p:ext uri="{BB962C8B-B14F-4D97-AF65-F5344CB8AC3E}">
        <p14:creationId xmlns:p14="http://schemas.microsoft.com/office/powerpoint/2010/main" val="298671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801EE9B-57DB-43BD-8B2F-1CC72D166859}"/>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AA047189-9FE9-45AA-A78E-ADF022FA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3556" name="Slide Number Placeholder 3">
            <a:extLst>
              <a:ext uri="{FF2B5EF4-FFF2-40B4-BE49-F238E27FC236}">
                <a16:creationId xmlns:a16="http://schemas.microsoft.com/office/drawing/2014/main" id="{42F50865-47B8-4326-8060-666452C207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085BA3-4C27-4C00-B878-63B1867FD8F7}" type="slidenum">
              <a:rPr lang="en-GB" altLang="en-US"/>
              <a:pPr/>
              <a:t>11</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6363480-9655-4146-9A7E-142C87FE732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E2EB72A-BAAD-4692-8A2D-4DED91CF58F1}"/>
              </a:ext>
            </a:extLst>
          </p:cNvPr>
          <p:cNvSpPr>
            <a:spLocks noGrp="1"/>
          </p:cNvSpPr>
          <p:nvPr>
            <p:ph type="body" idx="1"/>
          </p:nvPr>
        </p:nvSpPr>
        <p:spPr/>
        <p:txBody>
          <a:bodyPr/>
          <a:lstStyle/>
          <a:p>
            <a:pPr defTabSz="457207" eaLnBrk="1" fontAlgn="auto" hangingPunct="1">
              <a:spcAft>
                <a:spcPts val="0"/>
              </a:spcAft>
              <a:buClr>
                <a:schemeClr val="bg2">
                  <a:lumMod val="40000"/>
                  <a:lumOff val="60000"/>
                </a:schemeClr>
              </a:buClr>
              <a:defRPr/>
            </a:pPr>
            <a:endParaRPr lang="en-GB" dirty="0">
              <a:latin typeface="Comic Sans MS" panose="030F0702030302020204" pitchFamily="66" charset="0"/>
            </a:endParaRPr>
          </a:p>
        </p:txBody>
      </p:sp>
      <p:sp>
        <p:nvSpPr>
          <p:cNvPr id="25604" name="Slide Number Placeholder 3">
            <a:extLst>
              <a:ext uri="{FF2B5EF4-FFF2-40B4-BE49-F238E27FC236}">
                <a16:creationId xmlns:a16="http://schemas.microsoft.com/office/drawing/2014/main" id="{8B68F253-C005-4821-ABFC-0D4661D177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5D394C-3D7A-4CF5-9B91-2FE7F4142600}" type="slidenum">
              <a:rPr lang="en-GB" altLang="en-US"/>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52186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136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031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425687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445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71843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6436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19860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ntal and Oral Starter Icon">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350" dirty="0">
                <a:solidFill>
                  <a:srgbClr val="FFFFFF"/>
                </a:solidFill>
              </a:rPr>
              <a:t> </a:t>
            </a: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612775"/>
            <a:ext cx="1151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7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981200"/>
            <a:ext cx="5080000" cy="4114800"/>
          </a:xfrm>
        </p:spPr>
        <p:txBody>
          <a:bodyPr/>
          <a:lstStyle/>
          <a:p>
            <a:pPr lvl="0"/>
            <a:endParaRPr lang="en-GB" noProof="0"/>
          </a:p>
        </p:txBody>
      </p:sp>
      <p:sp>
        <p:nvSpPr>
          <p:cNvPr id="5" name="Rectangle 4">
            <a:extLst>
              <a:ext uri="{FF2B5EF4-FFF2-40B4-BE49-F238E27FC236}">
                <a16:creationId xmlns:a16="http://schemas.microsoft.com/office/drawing/2014/main" id="{0937EB89-2AD4-4410-A7AE-EC1A66BF7D5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3D3E86A-E4BF-4809-98ED-A9A2E90B54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97DEC9A-9CD8-4B2D-A7E4-0EDA9CDADC61}"/>
              </a:ext>
            </a:extLst>
          </p:cNvPr>
          <p:cNvSpPr>
            <a:spLocks noGrp="1" noChangeArrowheads="1"/>
          </p:cNvSpPr>
          <p:nvPr>
            <p:ph type="sldNum" sz="quarter" idx="12"/>
          </p:nvPr>
        </p:nvSpPr>
        <p:spPr>
          <a:ln/>
        </p:spPr>
        <p:txBody>
          <a:bodyPr/>
          <a:lstStyle>
            <a:lvl1pPr>
              <a:defRPr/>
            </a:lvl1pPr>
          </a:lstStyle>
          <a:p>
            <a:fld id="{E5197A5E-FFF1-4966-9C1C-7DC582983D3B}" type="slidenum">
              <a:rPr lang="en-GB" altLang="en-US"/>
              <a:pPr/>
              <a:t>‹#›</a:t>
            </a:fld>
            <a:endParaRPr lang="en-GB" altLang="en-US"/>
          </a:p>
        </p:txBody>
      </p:sp>
    </p:spTree>
    <p:extLst>
      <p:ext uri="{BB962C8B-B14F-4D97-AF65-F5344CB8AC3E}">
        <p14:creationId xmlns:p14="http://schemas.microsoft.com/office/powerpoint/2010/main" val="163303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4373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846343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2383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4100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4772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2242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0E4FB71-BF89-4D25-AD11-0254A98B1FD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76813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2904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3882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7842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0687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844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477264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6806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97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08624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3807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38867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5265-E540-445F-A798-A436E082089E}"/>
              </a:ext>
            </a:extLst>
          </p:cNvPr>
          <p:cNvSpPr>
            <a:spLocks noGrp="1"/>
          </p:cNvSpPr>
          <p:nvPr>
            <p:ph type="title"/>
          </p:nvPr>
        </p:nvSpPr>
        <p:spPr>
          <a:xfrm>
            <a:off x="609601" y="274638"/>
            <a:ext cx="10970684" cy="11414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760037-6992-4619-83E0-1C52BF2F086B}"/>
              </a:ext>
            </a:extLst>
          </p:cNvPr>
          <p:cNvSpPr>
            <a:spLocks noGrp="1"/>
          </p:cNvSpPr>
          <p:nvPr>
            <p:ph type="body" sz="half" idx="1"/>
          </p:nvPr>
        </p:nvSpPr>
        <p:spPr>
          <a:xfrm>
            <a:off x="609601" y="1600201"/>
            <a:ext cx="5382684"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66ACE2-C19E-4E6E-9529-C6590EA4BC8E}"/>
              </a:ext>
            </a:extLst>
          </p:cNvPr>
          <p:cNvSpPr>
            <a:spLocks noGrp="1"/>
          </p:cNvSpPr>
          <p:nvPr>
            <p:ph sz="quarter" idx="2"/>
          </p:nvPr>
        </p:nvSpPr>
        <p:spPr>
          <a:xfrm>
            <a:off x="6195484"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D51362A5-0FD6-4D28-AB97-45A6439CB19B}"/>
              </a:ext>
            </a:extLst>
          </p:cNvPr>
          <p:cNvSpPr>
            <a:spLocks noGrp="1"/>
          </p:cNvSpPr>
          <p:nvPr>
            <p:ph sz="quarter" idx="3"/>
          </p:nvPr>
        </p:nvSpPr>
        <p:spPr>
          <a:xfrm>
            <a:off x="6195484" y="3938589"/>
            <a:ext cx="5384800"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3">
            <a:extLst>
              <a:ext uri="{FF2B5EF4-FFF2-40B4-BE49-F238E27FC236}">
                <a16:creationId xmlns:a16="http://schemas.microsoft.com/office/drawing/2014/main" id="{A68CAD84-84A3-4041-BA44-47A7FD4838B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9B2BD488-BF66-4721-8CD5-FD3F24B8D16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EB694C-2284-4A4E-86EE-ECD94471354B}"/>
              </a:ext>
            </a:extLst>
          </p:cNvPr>
          <p:cNvSpPr>
            <a:spLocks noGrp="1" noChangeArrowheads="1"/>
          </p:cNvSpPr>
          <p:nvPr>
            <p:ph type="sldNum" idx="12"/>
          </p:nvPr>
        </p:nvSpPr>
        <p:spPr>
          <a:ln/>
        </p:spPr>
        <p:txBody>
          <a:bodyPr/>
          <a:lstStyle>
            <a:lvl1pPr>
              <a:defRPr/>
            </a:lvl1pPr>
          </a:lstStyle>
          <a:p>
            <a:pPr>
              <a:defRPr/>
            </a:pPr>
            <a:fld id="{334FF6FE-11E6-4605-B871-356D530C2427}" type="slidenum">
              <a:rPr lang="en-US" altLang="en-US"/>
              <a:pPr>
                <a:defRPr/>
              </a:pPr>
              <a:t>‹#›</a:t>
            </a:fld>
            <a:endParaRPr lang="en-US" altLang="en-US"/>
          </a:p>
        </p:txBody>
      </p:sp>
    </p:spTree>
    <p:extLst>
      <p:ext uri="{BB962C8B-B14F-4D97-AF65-F5344CB8AC3E}">
        <p14:creationId xmlns:p14="http://schemas.microsoft.com/office/powerpoint/2010/main" val="1422838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79DD4F43-408C-4D18-8713-8F2687C8092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609601" y="630239"/>
            <a:ext cx="10960100"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873325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Tree>
    <p:extLst>
      <p:ext uri="{BB962C8B-B14F-4D97-AF65-F5344CB8AC3E}">
        <p14:creationId xmlns:p14="http://schemas.microsoft.com/office/powerpoint/2010/main" val="285514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C1531-4B9B-420B-A74F-6EE432125A32}"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1110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C1531-4B9B-420B-A74F-6EE432125A32}"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76988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C1531-4B9B-420B-A74F-6EE432125A32}"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14218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C1531-4B9B-420B-A74F-6EE432125A32}"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2516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7159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84832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BC1531-4B9B-420B-A74F-6EE432125A32}" type="datetimeFigureOut">
              <a:rPr lang="en-GB" smtClean="0"/>
              <a:t>25/02/2021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53C6F64-66A4-4EEF-929E-E63A71AE3824}" type="slidenum">
              <a:rPr lang="en-GB" smtClean="0"/>
              <a:t>‹#›</a:t>
            </a:fld>
            <a:endParaRPr lang="en-GB"/>
          </a:p>
        </p:txBody>
      </p:sp>
    </p:spTree>
    <p:extLst>
      <p:ext uri="{BB962C8B-B14F-4D97-AF65-F5344CB8AC3E}">
        <p14:creationId xmlns:p14="http://schemas.microsoft.com/office/powerpoint/2010/main" val="2633614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8" r:id="rId18"/>
    <p:sldLayoutId id="2147483729" r:id="rId19"/>
    <p:sldLayoutId id="2147483731"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4" r:id="rId36"/>
    <p:sldLayoutId id="2147483757" r:id="rId3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3.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app=desktop&amp;v=J60mvcp_Q_E" TargetMode="External"/><Relationship Id="rId7"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s://www.youtube.com/watch?v=PLKTGWH398Q"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a:latin typeface="Comic Sans MS" panose="030F0702030302020204" pitchFamily="66" charset="0"/>
              </a:rPr>
              <a:t>Fairtrade Fortnight</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t="3004" b="5939"/>
          <a:stretch>
            <a:fillRect/>
          </a:stretch>
        </p:blipFill>
        <p:spPr bwMode="auto">
          <a:xfrm>
            <a:off x="1357313" y="6230938"/>
            <a:ext cx="1450157" cy="6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t="7225"/>
          <a:stretch>
            <a:fillRect/>
          </a:stretch>
        </p:blipFill>
        <p:spPr bwMode="auto">
          <a:xfrm>
            <a:off x="2735263" y="6230938"/>
            <a:ext cx="1377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t="7864" b="7980"/>
          <a:stretch>
            <a:fillRect/>
          </a:stretch>
        </p:blipFill>
        <p:spPr bwMode="auto">
          <a:xfrm>
            <a:off x="4113213" y="6230938"/>
            <a:ext cx="1377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t="2483" r="10316"/>
          <a:stretch>
            <a:fillRect/>
          </a:stretch>
        </p:blipFill>
        <p:spPr bwMode="auto">
          <a:xfrm>
            <a:off x="-20637" y="6230938"/>
            <a:ext cx="1409170" cy="62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p:cNvSpPr>
            <a:spLocks noGrp="1"/>
          </p:cNvSpPr>
          <p:nvPr>
            <p:ph type="subTitle" idx="1"/>
          </p:nvPr>
        </p:nvSpPr>
        <p:spPr/>
        <p:txBody>
          <a:bodyPr/>
          <a:lstStyle/>
          <a:p>
            <a:pPr algn="ctr"/>
            <a:r>
              <a:rPr lang="en-GB" dirty="0">
                <a:solidFill>
                  <a:schemeClr val="tx1"/>
                </a:solidFill>
                <a:latin typeface="Comic Sans MS" panose="030F0702030302020204" pitchFamily="66" charset="0"/>
              </a:rPr>
              <a:t>26</a:t>
            </a:r>
            <a:r>
              <a:rPr lang="en-GB" baseline="30000" dirty="0">
                <a:solidFill>
                  <a:schemeClr val="tx1"/>
                </a:solidFill>
                <a:latin typeface="Comic Sans MS" panose="030F0702030302020204" pitchFamily="66" charset="0"/>
              </a:rPr>
              <a:t>th</a:t>
            </a:r>
            <a:r>
              <a:rPr lang="en-GB" dirty="0">
                <a:solidFill>
                  <a:schemeClr val="tx1"/>
                </a:solidFill>
                <a:latin typeface="Comic Sans MS" panose="030F0702030302020204" pitchFamily="66" charset="0"/>
              </a:rPr>
              <a:t> February – 11</a:t>
            </a:r>
            <a:r>
              <a:rPr lang="en-GB" baseline="30000" dirty="0">
                <a:solidFill>
                  <a:schemeClr val="tx1"/>
                </a:solidFill>
                <a:latin typeface="Comic Sans MS" panose="030F0702030302020204" pitchFamily="66" charset="0"/>
              </a:rPr>
              <a:t>th</a:t>
            </a:r>
            <a:r>
              <a:rPr lang="en-GB" dirty="0">
                <a:solidFill>
                  <a:schemeClr val="tx1"/>
                </a:solidFill>
                <a:latin typeface="Comic Sans MS" panose="030F0702030302020204" pitchFamily="66" charset="0"/>
              </a:rPr>
              <a:t> March 2021</a:t>
            </a:r>
          </a:p>
        </p:txBody>
      </p:sp>
    </p:spTree>
    <p:extLst>
      <p:ext uri="{BB962C8B-B14F-4D97-AF65-F5344CB8AC3E}">
        <p14:creationId xmlns:p14="http://schemas.microsoft.com/office/powerpoint/2010/main" val="195024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CC75EF1-5435-4FA8-AD79-AE2A843F7AEE}"/>
              </a:ext>
            </a:extLst>
          </p:cNvPr>
          <p:cNvSpPr>
            <a:spLocks noGrp="1"/>
          </p:cNvSpPr>
          <p:nvPr>
            <p:ph type="title"/>
          </p:nvPr>
        </p:nvSpPr>
        <p:spPr/>
        <p:txBody>
          <a:bodyPr anchor="ctr">
            <a:normAutofit/>
          </a:bodyPr>
          <a:lstStyle/>
          <a:p>
            <a:pPr algn="ctr" eaLnBrk="1" hangingPunct="1"/>
            <a:r>
              <a:rPr lang="en-GB" altLang="en-US" dirty="0">
                <a:latin typeface="Comic Sans MS" panose="030F0702030302020204" pitchFamily="66" charset="0"/>
              </a:rPr>
              <a:t>What Does the</a:t>
            </a:r>
            <a:br>
              <a:rPr lang="en-GB" altLang="en-US" dirty="0">
                <a:latin typeface="Comic Sans MS" panose="030F0702030302020204" pitchFamily="66" charset="0"/>
              </a:rPr>
            </a:br>
            <a:r>
              <a:rPr lang="en-GB" altLang="en-US" dirty="0">
                <a:latin typeface="Comic Sans MS" panose="030F0702030302020204" pitchFamily="66" charset="0"/>
              </a:rPr>
              <a:t>Fairtrade Sign Mean?</a:t>
            </a:r>
          </a:p>
        </p:txBody>
      </p:sp>
      <p:sp>
        <p:nvSpPr>
          <p:cNvPr id="2" name="Content Placeholder 1">
            <a:extLst>
              <a:ext uri="{FF2B5EF4-FFF2-40B4-BE49-F238E27FC236}">
                <a16:creationId xmlns:a16="http://schemas.microsoft.com/office/drawing/2014/main" id="{5E6D096D-6AF0-46F8-BED4-2EC02A406E36}"/>
              </a:ext>
            </a:extLst>
          </p:cNvPr>
          <p:cNvSpPr>
            <a:spLocks noGrp="1"/>
          </p:cNvSpPr>
          <p:nvPr>
            <p:ph sz="half" idx="1"/>
          </p:nvPr>
        </p:nvSpPr>
        <p:spPr/>
        <p:txBody>
          <a:bodyPr>
            <a:normAutofit fontScale="92500" lnSpcReduction="20000"/>
          </a:bodyPr>
          <a:lstStyle/>
          <a:p>
            <a:endParaRPr lang="en-GB" dirty="0"/>
          </a:p>
        </p:txBody>
      </p:sp>
      <p:sp>
        <p:nvSpPr>
          <p:cNvPr id="3" name="Content Placeholder 2">
            <a:extLst>
              <a:ext uri="{FF2B5EF4-FFF2-40B4-BE49-F238E27FC236}">
                <a16:creationId xmlns:a16="http://schemas.microsoft.com/office/drawing/2014/main" id="{EF5F4A04-5A0D-48CF-AF8B-31E703785AC3}"/>
              </a:ext>
            </a:extLst>
          </p:cNvPr>
          <p:cNvSpPr>
            <a:spLocks noGrp="1"/>
          </p:cNvSpPr>
          <p:nvPr>
            <p:ph sz="half" idx="2"/>
          </p:nvPr>
        </p:nvSpPr>
        <p:spPr>
          <a:xfrm>
            <a:off x="2616515" y="2160589"/>
            <a:ext cx="6657489" cy="3880773"/>
          </a:xfrm>
        </p:spPr>
        <p:txBody>
          <a:bodyPr anchor="ctr">
            <a:normAutofit fontScale="92500" lnSpcReduction="20000"/>
          </a:bodyPr>
          <a:lstStyle/>
          <a:p>
            <a:pPr marL="0" indent="0">
              <a:buNone/>
            </a:pPr>
            <a:r>
              <a:rPr lang="en-US" altLang="en-US" b="1" dirty="0">
                <a:solidFill>
                  <a:schemeClr val="tx1"/>
                </a:solidFill>
                <a:latin typeface="Comic Sans MS" panose="030F0702030302020204" pitchFamily="66" charset="0"/>
                <a:ea typeface="ＭＳ Ｐゴシック" panose="020B0600070205080204" pitchFamily="34" charset="-128"/>
              </a:rPr>
              <a:t>Fairtrade is 50% owned by producers</a:t>
            </a:r>
          </a:p>
          <a:p>
            <a:pPr>
              <a:buFont typeface="Arial" panose="020B0604020202020204" pitchFamily="34" charset="0"/>
              <a:buChar char="•"/>
            </a:pPr>
            <a:r>
              <a:rPr lang="en-US" altLang="en-US" dirty="0">
                <a:solidFill>
                  <a:schemeClr val="tx1"/>
                </a:solidFill>
                <a:latin typeface="Comic Sans MS" panose="030F0702030302020204" pitchFamily="66" charset="0"/>
                <a:ea typeface="ＭＳ Ｐゴシック" panose="020B0600070205080204" pitchFamily="34" charset="-128"/>
              </a:rPr>
              <a:t>Fairtrade works with a range of stakeholders but the global system is 50% owned by producers representing farmer and worker </a:t>
            </a:r>
            <a:r>
              <a:rPr lang="en-US" altLang="en-US" dirty="0" err="1">
                <a:solidFill>
                  <a:schemeClr val="tx1"/>
                </a:solidFill>
                <a:latin typeface="Comic Sans MS" panose="030F0702030302020204" pitchFamily="66" charset="0"/>
                <a:ea typeface="ＭＳ Ｐゴシック" panose="020B0600070205080204" pitchFamily="34" charset="-128"/>
              </a:rPr>
              <a:t>organisations</a:t>
            </a:r>
            <a:r>
              <a:rPr lang="en-US" altLang="en-US" dirty="0">
                <a:solidFill>
                  <a:schemeClr val="tx1"/>
                </a:solidFill>
                <a:latin typeface="Comic Sans MS" panose="030F0702030302020204" pitchFamily="66" charset="0"/>
                <a:ea typeface="ＭＳ Ｐゴシック" panose="020B0600070205080204" pitchFamily="34" charset="-128"/>
              </a:rPr>
              <a:t>. With an equal voice, producers have a say in decision-making. </a:t>
            </a:r>
          </a:p>
          <a:p>
            <a:pPr>
              <a:buFont typeface="Arial" panose="020B0604020202020204" pitchFamily="34" charset="0"/>
              <a:buChar char="•"/>
            </a:pPr>
            <a:endParaRPr lang="en-US" altLang="en-US" b="1" dirty="0">
              <a:solidFill>
                <a:schemeClr val="tx1"/>
              </a:solidFill>
              <a:latin typeface="Comic Sans MS" panose="030F0702030302020204" pitchFamily="66" charset="0"/>
              <a:ea typeface="ＭＳ Ｐゴシック" panose="020B0600070205080204" pitchFamily="34" charset="-128"/>
            </a:endParaRPr>
          </a:p>
          <a:p>
            <a:pPr marL="0" indent="0">
              <a:spcBef>
                <a:spcPct val="0"/>
              </a:spcBef>
              <a:buNone/>
            </a:pPr>
            <a:r>
              <a:rPr lang="en-US" altLang="en-US" b="1" dirty="0">
                <a:solidFill>
                  <a:schemeClr val="tx1"/>
                </a:solidFill>
                <a:latin typeface="Comic Sans MS" panose="030F0702030302020204" pitchFamily="66" charset="0"/>
                <a:ea typeface="ＭＳ Ｐゴシック" panose="020B0600070205080204" pitchFamily="34" charset="-128"/>
              </a:rPr>
              <a:t>Fairtrade Minimum Price</a:t>
            </a:r>
          </a:p>
          <a:p>
            <a:pPr>
              <a:spcBef>
                <a:spcPct val="0"/>
              </a:spcBef>
              <a:buFont typeface="Arial" panose="020B0604020202020204" pitchFamily="34" charset="0"/>
              <a:buChar char="•"/>
            </a:pPr>
            <a:r>
              <a:rPr lang="en-US" altLang="en-US" dirty="0">
                <a:solidFill>
                  <a:schemeClr val="tx1"/>
                </a:solidFill>
                <a:latin typeface="Comic Sans MS" panose="030F0702030302020204" pitchFamily="66" charset="0"/>
                <a:ea typeface="ＭＳ Ｐゴシック" panose="020B0600070205080204" pitchFamily="34" charset="-128"/>
              </a:rPr>
              <a:t>For most Fairtrade goods there is a Fairtrade Minimum Price which is set to cover the cost of sustainable production for that product in that region.</a:t>
            </a:r>
          </a:p>
          <a:p>
            <a:pPr>
              <a:spcBef>
                <a:spcPct val="0"/>
              </a:spcBef>
              <a:buFont typeface="Arial" panose="020B0604020202020204" pitchFamily="34" charset="0"/>
              <a:buChar char="•"/>
            </a:pPr>
            <a:endParaRPr lang="en-US" altLang="en-US" dirty="0">
              <a:solidFill>
                <a:schemeClr val="tx1"/>
              </a:solidFill>
              <a:latin typeface="Comic Sans MS" panose="030F0702030302020204" pitchFamily="66" charset="0"/>
              <a:ea typeface="ＭＳ Ｐゴシック" panose="020B0600070205080204" pitchFamily="34" charset="-128"/>
            </a:endParaRPr>
          </a:p>
          <a:p>
            <a:pPr marL="0" indent="0">
              <a:spcBef>
                <a:spcPct val="0"/>
              </a:spcBef>
              <a:buNone/>
            </a:pPr>
            <a:r>
              <a:rPr lang="en-US" altLang="en-US" b="1" dirty="0">
                <a:solidFill>
                  <a:schemeClr val="tx1"/>
                </a:solidFill>
                <a:latin typeface="Comic Sans MS" panose="030F0702030302020204" pitchFamily="66" charset="0"/>
                <a:ea typeface="ＭＳ Ｐゴシック" panose="020B0600070205080204" pitchFamily="34" charset="-128"/>
              </a:rPr>
              <a:t>Fairtrade Premium</a:t>
            </a:r>
          </a:p>
          <a:p>
            <a:pPr>
              <a:spcBef>
                <a:spcPct val="0"/>
              </a:spcBef>
              <a:buFont typeface="Arial" panose="020B0604020202020204" pitchFamily="34" charset="0"/>
              <a:buChar char="•"/>
            </a:pPr>
            <a:r>
              <a:rPr lang="en-US" altLang="en-US" dirty="0">
                <a:solidFill>
                  <a:schemeClr val="tx1"/>
                </a:solidFill>
                <a:latin typeface="Comic Sans MS" panose="030F0702030302020204" pitchFamily="66" charset="0"/>
                <a:ea typeface="ＭＳ Ｐゴシック" panose="020B0600070205080204" pitchFamily="34" charset="-128"/>
              </a:rPr>
              <a:t>The Fairtrade Premium is an additional sum of money which goes into a communal fund for workers and farmers to use to improve their social, economic and environmental conditions.</a:t>
            </a:r>
          </a:p>
        </p:txBody>
      </p:sp>
      <p:grpSp>
        <p:nvGrpSpPr>
          <p:cNvPr id="23555" name="Group 8">
            <a:extLst>
              <a:ext uri="{FF2B5EF4-FFF2-40B4-BE49-F238E27FC236}">
                <a16:creationId xmlns:a16="http://schemas.microsoft.com/office/drawing/2014/main" id="{E17C3033-CDB7-430E-8991-E6DA0EAAC087}"/>
              </a:ext>
            </a:extLst>
          </p:cNvPr>
          <p:cNvGrpSpPr>
            <a:grpSpLocks/>
          </p:cNvGrpSpPr>
          <p:nvPr/>
        </p:nvGrpSpPr>
        <p:grpSpPr bwMode="auto">
          <a:xfrm>
            <a:off x="768880" y="2224087"/>
            <a:ext cx="1647825" cy="1579563"/>
            <a:chOff x="1366576" y="1850221"/>
            <a:chExt cx="1647931" cy="1578779"/>
          </a:xfrm>
        </p:grpSpPr>
        <p:sp>
          <p:nvSpPr>
            <p:cNvPr id="4" name="Oval 3">
              <a:extLst>
                <a:ext uri="{FF2B5EF4-FFF2-40B4-BE49-F238E27FC236}">
                  <a16:creationId xmlns:a16="http://schemas.microsoft.com/office/drawing/2014/main" id="{B77F28AA-23B1-4B59-8649-74C5A0FF47A2}"/>
                </a:ext>
              </a:extLst>
            </p:cNvPr>
            <p:cNvSpPr/>
            <p:nvPr/>
          </p:nvSpPr>
          <p:spPr>
            <a:xfrm>
              <a:off x="1366576" y="1850221"/>
              <a:ext cx="1647931" cy="1578779"/>
            </a:xfrm>
            <a:prstGeom prst="ellipse">
              <a:avLst/>
            </a:prstGeom>
            <a:solidFill>
              <a:srgbClr val="C9D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563" name="Picture 4">
              <a:extLst>
                <a:ext uri="{FF2B5EF4-FFF2-40B4-BE49-F238E27FC236}">
                  <a16:creationId xmlns:a16="http://schemas.microsoft.com/office/drawing/2014/main" id="{74FAE8A4-AD6C-4E2E-9D85-96094F9D0C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8827" y="2020380"/>
              <a:ext cx="647442" cy="123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10">
            <a:extLst>
              <a:ext uri="{FF2B5EF4-FFF2-40B4-BE49-F238E27FC236}">
                <a16:creationId xmlns:a16="http://schemas.microsoft.com/office/drawing/2014/main" id="{50A800DC-403D-44BC-9AA1-92C5EF8D3476}"/>
              </a:ext>
            </a:extLst>
          </p:cNvPr>
          <p:cNvSpPr/>
          <p:nvPr/>
        </p:nvSpPr>
        <p:spPr>
          <a:xfrm>
            <a:off x="826030" y="4421187"/>
            <a:ext cx="1647825" cy="1579563"/>
          </a:xfrm>
          <a:prstGeom prst="ellipse">
            <a:avLst/>
          </a:prstGeom>
          <a:solidFill>
            <a:srgbClr val="C9D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559" name="Picture 12">
            <a:extLst>
              <a:ext uri="{FF2B5EF4-FFF2-40B4-BE49-F238E27FC236}">
                <a16:creationId xmlns:a16="http://schemas.microsoft.com/office/drawing/2014/main" id="{91E12C25-C706-4652-941B-89D89F5AE1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530" y="4800599"/>
            <a:ext cx="10207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6" name="Picture 18" descr="No school for primary pupils tomorrow as teachers undergo training">
            <a:extLst>
              <a:ext uri="{FF2B5EF4-FFF2-40B4-BE49-F238E27FC236}">
                <a16:creationId xmlns:a16="http://schemas.microsoft.com/office/drawing/2014/main" id="{8F7569E5-FE61-4DD0-B180-527528BD6D9C}"/>
              </a:ext>
            </a:extLst>
          </p:cNvPr>
          <p:cNvPicPr>
            <a:picLocks noChangeAspect="1" noChangeArrowheads="1"/>
          </p:cNvPicPr>
          <p:nvPr/>
        </p:nvPicPr>
        <p:blipFill rotWithShape="1">
          <a:blip r:embed="rId3"/>
          <a:srcRect r="53024"/>
          <a:stretch/>
        </p:blipFill>
        <p:spPr bwMode="auto">
          <a:xfrm flipH="1">
            <a:off x="6854088" y="3607761"/>
            <a:ext cx="2470388"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ounded Rectangle 1">
            <a:extLst>
              <a:ext uri="{FF2B5EF4-FFF2-40B4-BE49-F238E27FC236}">
                <a16:creationId xmlns:a16="http://schemas.microsoft.com/office/drawing/2014/main" id="{C87705AB-A042-45D2-BDA6-B9E86AC3DCD9}"/>
              </a:ext>
            </a:extLst>
          </p:cNvPr>
          <p:cNvSpPr/>
          <p:nvPr/>
        </p:nvSpPr>
        <p:spPr>
          <a:xfrm>
            <a:off x="1681164" y="7173913"/>
            <a:ext cx="8829675" cy="3538537"/>
          </a:xfrm>
          <a:prstGeom prst="roundRect">
            <a:avLst/>
          </a:prstGeom>
          <a:solidFill>
            <a:srgbClr val="FBE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a:solidFill>
                  <a:schemeClr val="tx1"/>
                </a:solidFill>
                <a:latin typeface="Comic Sans MS" panose="030F0702030302020204" pitchFamily="66" charset="0"/>
              </a:rPr>
              <a:t>Writing frame:</a:t>
            </a:r>
          </a:p>
          <a:p>
            <a:pPr>
              <a:defRPr/>
            </a:pPr>
            <a:r>
              <a:rPr lang="en-GB" dirty="0">
                <a:solidFill>
                  <a:schemeClr val="tx1"/>
                </a:solidFill>
                <a:latin typeface="Comic Sans MS" panose="030F0702030302020204" pitchFamily="66" charset="0"/>
              </a:rPr>
              <a:t> Dear Nestlé, </a:t>
            </a:r>
          </a:p>
          <a:p>
            <a:pPr>
              <a:defRPr/>
            </a:pPr>
            <a:r>
              <a:rPr lang="en-GB" sz="1650" dirty="0">
                <a:solidFill>
                  <a:schemeClr val="tx1"/>
                </a:solidFill>
                <a:latin typeface="Comic Sans MS" panose="030F0702030302020204" pitchFamily="66" charset="0"/>
              </a:rPr>
              <a:t>My name is …. and I am writing to you to ask you to use fair trade cocoa beans in all your chocolate. I am asking this because I have read about the story of Ricardo from Brazil. Ricardo……</a:t>
            </a:r>
          </a:p>
          <a:p>
            <a:pPr algn="ctr">
              <a:defRPr/>
            </a:pPr>
            <a:endParaRPr lang="en-GB" sz="1650" dirty="0">
              <a:solidFill>
                <a:schemeClr val="tx1"/>
              </a:solidFill>
              <a:latin typeface="Comic Sans MS" panose="030F0702030302020204" pitchFamily="66" charset="0"/>
            </a:endParaRPr>
          </a:p>
          <a:p>
            <a:pPr algn="ctr">
              <a:defRPr/>
            </a:pPr>
            <a:r>
              <a:rPr lang="en-GB" sz="1650" i="1" dirty="0">
                <a:solidFill>
                  <a:srgbClr val="FF0000"/>
                </a:solidFill>
                <a:latin typeface="Comic Sans MS" panose="030F0702030302020204" pitchFamily="66" charset="0"/>
              </a:rPr>
              <a:t>Now write about Ricardo’s life – working conditions and his life. </a:t>
            </a:r>
          </a:p>
          <a:p>
            <a:pPr algn="ctr">
              <a:defRPr/>
            </a:pPr>
            <a:r>
              <a:rPr lang="en-GB" sz="1650" i="1" dirty="0">
                <a:solidFill>
                  <a:srgbClr val="FF0000"/>
                </a:solidFill>
                <a:latin typeface="Comic Sans MS" panose="030F0702030302020204" pitchFamily="66" charset="0"/>
              </a:rPr>
              <a:t>Then write about </a:t>
            </a:r>
            <a:r>
              <a:rPr lang="en-GB" sz="1650" i="1" dirty="0" err="1">
                <a:solidFill>
                  <a:srgbClr val="FF0000"/>
                </a:solidFill>
                <a:latin typeface="Comic Sans MS" panose="030F0702030302020204" pitchFamily="66" charset="0"/>
              </a:rPr>
              <a:t>Lameck</a:t>
            </a:r>
            <a:r>
              <a:rPr lang="en-GB" sz="1650" i="1" dirty="0">
                <a:solidFill>
                  <a:srgbClr val="FF0000"/>
                </a:solidFill>
                <a:latin typeface="Comic Sans MS" panose="030F0702030302020204" pitchFamily="66" charset="0"/>
              </a:rPr>
              <a:t> and how his life is better. IN DETAIL.</a:t>
            </a:r>
          </a:p>
          <a:p>
            <a:pPr algn="ctr">
              <a:defRPr/>
            </a:pPr>
            <a:r>
              <a:rPr lang="en-GB" sz="1650" i="1" dirty="0">
                <a:solidFill>
                  <a:srgbClr val="FF0000"/>
                </a:solidFill>
                <a:latin typeface="Comic Sans MS" panose="030F0702030302020204" pitchFamily="66" charset="0"/>
              </a:rPr>
              <a:t>Now discuss the chocolate tasking – Fair trade chocolate tastes pretty good!</a:t>
            </a:r>
          </a:p>
          <a:p>
            <a:pPr algn="ctr">
              <a:defRPr/>
            </a:pPr>
            <a:endParaRPr lang="en-GB" sz="1650" i="1" dirty="0">
              <a:solidFill>
                <a:srgbClr val="FF0000"/>
              </a:solidFill>
              <a:latin typeface="Comic Sans MS" panose="030F0702030302020204" pitchFamily="66" charset="0"/>
            </a:endParaRPr>
          </a:p>
          <a:p>
            <a:pPr>
              <a:defRPr/>
            </a:pPr>
            <a:r>
              <a:rPr lang="en-GB" sz="1650" dirty="0">
                <a:solidFill>
                  <a:schemeClr val="tx1"/>
                </a:solidFill>
                <a:latin typeface="Comic Sans MS" panose="030F0702030302020204" pitchFamily="66" charset="0"/>
              </a:rPr>
              <a:t>I hope you take notice of this letter, many thanks for your time. </a:t>
            </a:r>
          </a:p>
          <a:p>
            <a:pPr>
              <a:defRPr/>
            </a:pPr>
            <a:endParaRPr lang="en-GB" sz="1650" dirty="0">
              <a:solidFill>
                <a:schemeClr val="tx1"/>
              </a:solidFill>
              <a:latin typeface="Comic Sans MS" panose="030F0702030302020204" pitchFamily="66" charset="0"/>
            </a:endParaRPr>
          </a:p>
          <a:p>
            <a:pPr>
              <a:defRPr/>
            </a:pPr>
            <a:r>
              <a:rPr lang="en-GB" sz="1650" dirty="0">
                <a:solidFill>
                  <a:schemeClr val="tx1"/>
                </a:solidFill>
                <a:latin typeface="Comic Sans MS" panose="030F0702030302020204" pitchFamily="66" charset="0"/>
              </a:rPr>
              <a:t>Yours Faithfully….</a:t>
            </a:r>
          </a:p>
        </p:txBody>
      </p:sp>
      <p:pic>
        <p:nvPicPr>
          <p:cNvPr id="22542" name="Picture 14" descr="Image result for cocoa plant workers child">
            <a:extLst>
              <a:ext uri="{FF2B5EF4-FFF2-40B4-BE49-F238E27FC236}">
                <a16:creationId xmlns:a16="http://schemas.microsoft.com/office/drawing/2014/main" id="{88B97555-3D49-4A22-B8A9-7404A8897A00}"/>
              </a:ext>
            </a:extLst>
          </p:cNvPr>
          <p:cNvPicPr>
            <a:picLocks noChangeAspect="1" noChangeArrowheads="1"/>
          </p:cNvPicPr>
          <p:nvPr/>
        </p:nvPicPr>
        <p:blipFill rotWithShape="1">
          <a:blip r:embed="rId4"/>
          <a:srcRect l="26450" r="29880"/>
          <a:stretch/>
        </p:blipFill>
        <p:spPr bwMode="auto">
          <a:xfrm>
            <a:off x="468869" y="739223"/>
            <a:ext cx="1780054" cy="2740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3B9F99DE-02A6-4BD1-AB9A-CE4838DB495E}"/>
              </a:ext>
            </a:extLst>
          </p:cNvPr>
          <p:cNvSpPr/>
          <p:nvPr/>
        </p:nvSpPr>
        <p:spPr>
          <a:xfrm>
            <a:off x="2457388" y="688975"/>
            <a:ext cx="6867088" cy="2740025"/>
          </a:xfrm>
          <a:prstGeom prst="wedgeRoundRectCallout">
            <a:avLst>
              <a:gd name="adj1" fmla="val -56381"/>
              <a:gd name="adj2" fmla="val -13050"/>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solidFill>
                  <a:schemeClr val="tx1"/>
                </a:solidFill>
                <a:latin typeface="Comic Sans MS" panose="030F0702030302020204" pitchFamily="66" charset="0"/>
              </a:rPr>
              <a:t>My name is Isaac, I am twelve years old, I live in Ghana with my family in a small hut.  There are eight of us altogether, so it is a bit crowded in our home. Our family is very poor and so we all have to help to earn money.  We work on a cocoa plantation and it’s very hot and humid here. After a day’s work, I’m covered in insect bites.  My job is to collect the cocoa pods.  I then have to scoop the sticky pulp an beans from the pods with my hands.  I heard that the beans are turned into something sweet called chocolate, which people eat.  I often wonder what it tastes like.  We can’t afford to buy it.  My family can’t afford to send me to school either, so I can’t read or write.  The pay is so bad that we often go hungry.  We can’t even grow our own food because we don’t have any land. </a:t>
            </a:r>
          </a:p>
        </p:txBody>
      </p:sp>
      <p:sp>
        <p:nvSpPr>
          <p:cNvPr id="16" name="Speech Bubble: Rectangle with Corners Rounded 15">
            <a:extLst>
              <a:ext uri="{FF2B5EF4-FFF2-40B4-BE49-F238E27FC236}">
                <a16:creationId xmlns:a16="http://schemas.microsoft.com/office/drawing/2014/main" id="{14E73990-5E87-4577-B764-F43288DE895A}"/>
              </a:ext>
            </a:extLst>
          </p:cNvPr>
          <p:cNvSpPr/>
          <p:nvPr/>
        </p:nvSpPr>
        <p:spPr>
          <a:xfrm>
            <a:off x="468869" y="3608059"/>
            <a:ext cx="6236162" cy="2879725"/>
          </a:xfrm>
          <a:prstGeom prst="wedgeRoundRectCallout">
            <a:avLst>
              <a:gd name="adj1" fmla="val 66673"/>
              <a:gd name="adj2" fmla="val -19604"/>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solidFill>
                  <a:schemeClr val="tx1"/>
                </a:solidFill>
                <a:latin typeface="Comic Sans MS" panose="030F0702030302020204" pitchFamily="66" charset="0"/>
              </a:rPr>
              <a:t>My name is Lameck and I am twelve years old, I live in Ghana with my family.  My parents work on a Cocoa plantation.  Sometimes I help them but usually I’m at school.  I’m learning to read and write.  I want to work hard at school, so I can become a doctor. When I get some more money, I’m going to get a new t-shirt and jeans. We are lucky to have money.  My dad says it’s because we joined the </a:t>
            </a:r>
            <a:r>
              <a:rPr lang="en-GB" sz="1500" dirty="0" err="1">
                <a:solidFill>
                  <a:schemeClr val="tx1"/>
                </a:solidFill>
                <a:latin typeface="Comic Sans MS" panose="030F0702030302020204" pitchFamily="66" charset="0"/>
              </a:rPr>
              <a:t>Kuapo</a:t>
            </a:r>
            <a:r>
              <a:rPr lang="en-GB" sz="1500" dirty="0">
                <a:solidFill>
                  <a:schemeClr val="tx1"/>
                </a:solidFill>
                <a:latin typeface="Comic Sans MS" panose="030F0702030302020204" pitchFamily="66" charset="0"/>
              </a:rPr>
              <a:t> </a:t>
            </a:r>
            <a:r>
              <a:rPr lang="en-GB" sz="1500" dirty="0" err="1">
                <a:solidFill>
                  <a:schemeClr val="tx1"/>
                </a:solidFill>
                <a:latin typeface="Comic Sans MS" panose="030F0702030302020204" pitchFamily="66" charset="0"/>
              </a:rPr>
              <a:t>Kakoo</a:t>
            </a:r>
            <a:r>
              <a:rPr lang="en-GB" sz="1500" dirty="0">
                <a:solidFill>
                  <a:schemeClr val="tx1"/>
                </a:solidFill>
                <a:latin typeface="Comic Sans MS" panose="030F0702030302020204" pitchFamily="66" charset="0"/>
              </a:rPr>
              <a:t> Cooperative.  It sells cocoa beans for fair trade organisations. Many people in rich countries set up these organisations because they were worried that people were not being paid properly for the work they do.  The fair trade organisations pay us more than other organisations do, £150 more for every tonne of beans.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iterate type="wd">
                                    <p:tmAbs val="300"/>
                                  </p:iterate>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2542"/>
                                        </p:tgtEl>
                                        <p:attrNameLst>
                                          <p:attrName>style.visibility</p:attrName>
                                        </p:attrNameLst>
                                      </p:cBhvr>
                                      <p:to>
                                        <p:strVal val="visible"/>
                                      </p:to>
                                    </p:set>
                                    <p:animEffect transition="in" filter="fade">
                                      <p:cBhvr>
                                        <p:cTn id="11" dur="500"/>
                                        <p:tgtEl>
                                          <p:spTgt spid="225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iterate type="wd">
                                    <p:tmAbs val="300"/>
                                  </p:iterate>
                                  <p:childTnLst>
                                    <p:set>
                                      <p:cBhvr>
                                        <p:cTn id="17" dur="1" fill="hold">
                                          <p:stCondLst>
                                            <p:cond delay="0"/>
                                          </p:stCondLst>
                                        </p:cTn>
                                        <p:tgtEl>
                                          <p:spTgt spid="16">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2546"/>
                                        </p:tgtEl>
                                        <p:attrNameLst>
                                          <p:attrName>style.visibility</p:attrName>
                                        </p:attrNameLst>
                                      </p:cBhvr>
                                      <p:to>
                                        <p:strVal val="visible"/>
                                      </p:to>
                                    </p:set>
                                    <p:animEffect transition="in" filter="fade">
                                      <p:cBhvr>
                                        <p:cTn id="20"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BCCC7F3-C04E-4FE3-9E6F-DE3A493827FC}"/>
              </a:ext>
            </a:extLst>
          </p:cNvPr>
          <p:cNvSpPr>
            <a:spLocks noGrp="1" noChangeArrowheads="1"/>
          </p:cNvSpPr>
          <p:nvPr>
            <p:ph type="title"/>
          </p:nvPr>
        </p:nvSpPr>
        <p:spPr>
          <a:ln>
            <a:noFill/>
            <a:miter lim="800000"/>
            <a:headEnd/>
            <a:tailEnd/>
          </a:ln>
        </p:spPr>
        <p:txBody>
          <a:bodyPr anchor="ctr"/>
          <a:lstStyle/>
          <a:p>
            <a:pPr algn="ctr" eaLnBrk="1" hangingPunct="1"/>
            <a:r>
              <a:rPr lang="en-GB" altLang="en-US" dirty="0">
                <a:latin typeface="Comic Sans MS" panose="030F0702030302020204" pitchFamily="66" charset="0"/>
              </a:rPr>
              <a:t>Is Fairtrade really fair?</a:t>
            </a:r>
          </a:p>
        </p:txBody>
      </p:sp>
      <p:sp>
        <p:nvSpPr>
          <p:cNvPr id="3" name="Content Placeholder 2">
            <a:extLst>
              <a:ext uri="{FF2B5EF4-FFF2-40B4-BE49-F238E27FC236}">
                <a16:creationId xmlns:a16="http://schemas.microsoft.com/office/drawing/2014/main" id="{1ADBEB31-1FC4-4D91-8F8D-E7C2F59ADD8F}"/>
              </a:ext>
            </a:extLst>
          </p:cNvPr>
          <p:cNvSpPr>
            <a:spLocks noGrp="1"/>
          </p:cNvSpPr>
          <p:nvPr>
            <p:ph idx="1"/>
          </p:nvPr>
        </p:nvSpPr>
        <p:spPr>
          <a:ln>
            <a:noFill/>
          </a:ln>
        </p:spPr>
        <p:txBody>
          <a:bodyPr rtlCol="0">
            <a:normAutofit fontScale="85000" lnSpcReduction="10000"/>
          </a:bodyPr>
          <a:lstStyle/>
          <a:p>
            <a:pPr marL="0" indent="0" defTabSz="457207">
              <a:buClr>
                <a:schemeClr val="bg2">
                  <a:lumMod val="40000"/>
                  <a:lumOff val="60000"/>
                </a:schemeClr>
              </a:buClr>
              <a:buNone/>
              <a:defRPr/>
            </a:pPr>
            <a:endParaRPr lang="en-GB" sz="2400" dirty="0">
              <a:latin typeface="Comic Sans MS" panose="030F0702030302020204" pitchFamily="66" charset="0"/>
            </a:endParaRPr>
          </a:p>
          <a:p>
            <a:pPr marL="0" indent="0" defTabSz="457207">
              <a:buClr>
                <a:schemeClr val="bg2">
                  <a:lumMod val="40000"/>
                  <a:lumOff val="60000"/>
                </a:schemeClr>
              </a:buClr>
              <a:buNone/>
              <a:defRPr/>
            </a:pPr>
            <a:r>
              <a:rPr lang="en-GB" sz="2400" dirty="0">
                <a:latin typeface="Comic Sans MS" panose="030F0702030302020204" pitchFamily="66" charset="0"/>
              </a:rPr>
              <a:t>• </a:t>
            </a:r>
            <a:r>
              <a:rPr lang="en-GB" sz="2400" dirty="0">
                <a:solidFill>
                  <a:schemeClr val="tx1"/>
                </a:solidFill>
                <a:latin typeface="Comic Sans MS" panose="030F0702030302020204" pitchFamily="66" charset="0"/>
              </a:rPr>
              <a:t>Producers get 50% of the money paid by consumers.</a:t>
            </a:r>
          </a:p>
          <a:p>
            <a:pPr marL="0" indent="0" defTabSz="457207">
              <a:buClr>
                <a:schemeClr val="bg2">
                  <a:lumMod val="40000"/>
                  <a:lumOff val="60000"/>
                </a:schemeClr>
              </a:buClr>
              <a:buNone/>
              <a:defRPr/>
            </a:pPr>
            <a:endParaRPr lang="en-GB" sz="900" dirty="0">
              <a:solidFill>
                <a:schemeClr val="tx1"/>
              </a:solidFill>
              <a:latin typeface="Comic Sans MS" panose="030F0702030302020204" pitchFamily="66" charset="0"/>
            </a:endParaRPr>
          </a:p>
          <a:p>
            <a:pPr marL="0" indent="0">
              <a:buNone/>
              <a:defRPr/>
            </a:pPr>
            <a:r>
              <a:rPr lang="en-GB" altLang="en-US" sz="2400" dirty="0">
                <a:solidFill>
                  <a:schemeClr val="tx1"/>
                </a:solidFill>
                <a:latin typeface="Comic Sans MS" panose="030F0702030302020204" pitchFamily="66" charset="0"/>
              </a:rPr>
              <a:t>• Some farmers cannot afford the fees to join the Fairtrade network.</a:t>
            </a:r>
          </a:p>
          <a:p>
            <a:pPr marL="0" indent="0">
              <a:buNone/>
              <a:defRPr/>
            </a:pPr>
            <a:endParaRPr lang="en-GB" altLang="en-US" sz="800" dirty="0">
              <a:solidFill>
                <a:schemeClr val="tx1"/>
              </a:solidFill>
              <a:latin typeface="Comic Sans MS" panose="030F0702030302020204" pitchFamily="66" charset="0"/>
            </a:endParaRPr>
          </a:p>
          <a:p>
            <a:pPr marL="0" indent="0">
              <a:buNone/>
              <a:defRPr/>
            </a:pPr>
            <a:r>
              <a:rPr lang="en-GB" altLang="en-US" sz="2400" dirty="0">
                <a:solidFill>
                  <a:schemeClr val="tx1"/>
                </a:solidFill>
                <a:latin typeface="Comic Sans MS" panose="030F0702030302020204" pitchFamily="66" charset="0"/>
              </a:rPr>
              <a:t>• Remote/poor farmers not able to get organised into co-operatives.</a:t>
            </a:r>
          </a:p>
          <a:p>
            <a:pPr marL="0" indent="0">
              <a:buNone/>
              <a:defRPr/>
            </a:pPr>
            <a:endParaRPr lang="en-GB" altLang="en-US" sz="800" dirty="0">
              <a:solidFill>
                <a:schemeClr val="tx1"/>
              </a:solidFill>
              <a:latin typeface="Comic Sans MS" panose="030F0702030302020204" pitchFamily="66" charset="0"/>
            </a:endParaRPr>
          </a:p>
          <a:p>
            <a:pPr marL="0" indent="0">
              <a:buNone/>
              <a:defRPr/>
            </a:pPr>
            <a:r>
              <a:rPr lang="en-GB" altLang="en-US" sz="2400" dirty="0">
                <a:solidFill>
                  <a:schemeClr val="tx1"/>
                </a:solidFill>
                <a:latin typeface="Comic Sans MS" panose="030F0702030302020204" pitchFamily="66" charset="0"/>
              </a:rPr>
              <a:t>• Getting your product Fairtrade certified falls on the farmer – a lot of work for the poor.</a:t>
            </a:r>
          </a:p>
          <a:p>
            <a:pPr marL="0" indent="0">
              <a:buNone/>
              <a:defRPr/>
            </a:pPr>
            <a:endParaRPr lang="en-GB" altLang="en-US" sz="800" dirty="0">
              <a:solidFill>
                <a:schemeClr val="tx1"/>
              </a:solidFill>
              <a:latin typeface="Comic Sans MS" panose="030F0702030302020204" pitchFamily="66" charset="0"/>
            </a:endParaRPr>
          </a:p>
          <a:p>
            <a:pPr marL="0" indent="0">
              <a:buNone/>
              <a:defRPr/>
            </a:pPr>
            <a:r>
              <a:rPr lang="en-GB" altLang="en-US" sz="2400" dirty="0">
                <a:solidFill>
                  <a:schemeClr val="tx1"/>
                </a:solidFill>
                <a:latin typeface="Comic Sans MS" panose="030F0702030302020204" pitchFamily="66" charset="0"/>
              </a:rPr>
              <a:t>• Fairtrade harms those farmers who are not part of the network.</a:t>
            </a:r>
          </a:p>
          <a:p>
            <a:pPr marL="0" indent="0" defTabSz="457207">
              <a:buClr>
                <a:schemeClr val="bg2">
                  <a:lumMod val="40000"/>
                  <a:lumOff val="60000"/>
                </a:schemeClr>
              </a:buClr>
              <a:buNone/>
              <a:defRPr/>
            </a:pPr>
            <a:endParaRPr lang="en-GB" sz="2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8C07D07-13D7-4256-B359-3CC9C9FD2D49}"/>
              </a:ext>
            </a:extLst>
          </p:cNvPr>
          <p:cNvSpPr>
            <a:spLocks noGrp="1"/>
          </p:cNvSpPr>
          <p:nvPr>
            <p:ph type="title"/>
          </p:nvPr>
        </p:nvSpPr>
        <p:spPr/>
        <p:txBody>
          <a:bodyPr anchor="ctr"/>
          <a:lstStyle/>
          <a:p>
            <a:pPr algn="ctr" eaLnBrk="1" hangingPunct="1"/>
            <a:r>
              <a:rPr lang="en-GB" altLang="en-US" dirty="0">
                <a:latin typeface="Comic Sans MS" panose="030F0702030302020204" pitchFamily="66" charset="0"/>
              </a:rPr>
              <a:t>What More Can We Do?</a:t>
            </a:r>
          </a:p>
        </p:txBody>
      </p:sp>
      <p:sp>
        <p:nvSpPr>
          <p:cNvPr id="25603" name="Content Placeholder 2">
            <a:extLst>
              <a:ext uri="{FF2B5EF4-FFF2-40B4-BE49-F238E27FC236}">
                <a16:creationId xmlns:a16="http://schemas.microsoft.com/office/drawing/2014/main" id="{1A6A5361-C4CC-4454-9B60-26B7CD050B0A}"/>
              </a:ext>
            </a:extLst>
          </p:cNvPr>
          <p:cNvSpPr>
            <a:spLocks noGrp="1"/>
          </p:cNvSpPr>
          <p:nvPr>
            <p:ph idx="1"/>
          </p:nvPr>
        </p:nvSpPr>
        <p:spPr/>
        <p:txBody>
          <a:bodyPr anchor="ctr">
            <a:normAutofit fontScale="92500" lnSpcReduction="20000"/>
          </a:bodyPr>
          <a:lstStyle/>
          <a:p>
            <a:pPr marL="285750" indent="-285750">
              <a:buFont typeface="Arial" panose="020B0604020202020204" pitchFamily="34" charset="0"/>
              <a:buChar char="•"/>
            </a:pPr>
            <a:r>
              <a:rPr lang="en-GB" altLang="en-US" sz="2400" dirty="0">
                <a:solidFill>
                  <a:schemeClr val="tx1"/>
                </a:solidFill>
                <a:latin typeface="Comic Sans MS" panose="030F0702030302020204" pitchFamily="66" charset="0"/>
                <a:ea typeface="ＭＳ Ｐゴシック" panose="020B0600070205080204" pitchFamily="34" charset="-128"/>
              </a:rPr>
              <a:t>Hold a Fairtrade stall in school – it’s a good way to encourage parents and carers to find out more.</a:t>
            </a:r>
          </a:p>
          <a:p>
            <a:pPr marL="285750" indent="-285750">
              <a:buFont typeface="Arial" panose="020B0604020202020204" pitchFamily="34" charset="0"/>
              <a:buChar char="•"/>
            </a:pPr>
            <a:r>
              <a:rPr lang="en-GB" altLang="en-US" sz="2400" dirty="0">
                <a:solidFill>
                  <a:schemeClr val="tx1"/>
                </a:solidFill>
                <a:latin typeface="Comic Sans MS" panose="030F0702030302020204" pitchFamily="66" charset="0"/>
                <a:ea typeface="ＭＳ Ｐゴシック" panose="020B0600070205080204" pitchFamily="34" charset="-128"/>
              </a:rPr>
              <a:t>Try to spot as many different Fairtrade products as possible in the local supermarket.</a:t>
            </a:r>
          </a:p>
          <a:p>
            <a:pPr marL="285750" indent="-285750">
              <a:buFont typeface="Arial" panose="020B0604020202020204" pitchFamily="34" charset="0"/>
              <a:buChar char="•"/>
            </a:pPr>
            <a:r>
              <a:rPr lang="en-GB" altLang="en-US" sz="2400" dirty="0">
                <a:solidFill>
                  <a:schemeClr val="tx1"/>
                </a:solidFill>
                <a:latin typeface="Comic Sans MS" panose="030F0702030302020204" pitchFamily="66" charset="0"/>
                <a:ea typeface="ＭＳ Ｐゴシック" panose="020B0600070205080204" pitchFamily="34" charset="-128"/>
              </a:rPr>
              <a:t>Make some Fairtrade cakes or biscuits – you could sell them as a fundraising activity.</a:t>
            </a:r>
          </a:p>
          <a:p>
            <a:pPr marL="285750" indent="-285750">
              <a:buFont typeface="Arial" panose="020B0604020202020204" pitchFamily="34" charset="0"/>
              <a:buChar char="•"/>
            </a:pPr>
            <a:r>
              <a:rPr lang="en-GB" altLang="en-US" sz="2400" dirty="0">
                <a:solidFill>
                  <a:schemeClr val="tx1"/>
                </a:solidFill>
                <a:latin typeface="Comic Sans MS" panose="030F0702030302020204" pitchFamily="66" charset="0"/>
                <a:ea typeface="ＭＳ Ｐゴシック" panose="020B0600070205080204" pitchFamily="34" charset="-128"/>
              </a:rPr>
              <a:t>Research the possibility of using Fairtrade products in the school kitchen.</a:t>
            </a:r>
          </a:p>
          <a:p>
            <a:pPr marL="285750" indent="-285750">
              <a:buFont typeface="Arial" panose="020B0604020202020204" pitchFamily="34" charset="0"/>
              <a:buChar char="•"/>
            </a:pPr>
            <a:r>
              <a:rPr lang="en-GB" altLang="en-US" sz="2400" dirty="0">
                <a:solidFill>
                  <a:schemeClr val="tx1"/>
                </a:solidFill>
                <a:latin typeface="Comic Sans MS" panose="030F0702030302020204" pitchFamily="66" charset="0"/>
                <a:ea typeface="ＭＳ Ｐゴシック" panose="020B0600070205080204" pitchFamily="34" charset="-128"/>
              </a:rPr>
              <a:t>Explore the possibility of being a Fairtrade school. Think about ways the whole community can get involved and change to Fairtrade products.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4">
            <a:extLst>
              <a:ext uri="{FF2B5EF4-FFF2-40B4-BE49-F238E27FC236}">
                <a16:creationId xmlns:a16="http://schemas.microsoft.com/office/drawing/2014/main" id="{982BA4F8-EBA1-4589-9353-9B87178B0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66" y="2157389"/>
            <a:ext cx="394529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Related image">
            <a:extLst>
              <a:ext uri="{FF2B5EF4-FFF2-40B4-BE49-F238E27FC236}">
                <a16:creationId xmlns:a16="http://schemas.microsoft.com/office/drawing/2014/main" id="{052D2B58-6579-461E-B112-961E939DA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907" t="1775" r="7069" b="4102"/>
          <a:stretch>
            <a:fillRect/>
          </a:stretch>
        </p:blipFill>
        <p:spPr bwMode="auto">
          <a:xfrm>
            <a:off x="2586321" y="4520126"/>
            <a:ext cx="507954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Related image">
            <a:extLst>
              <a:ext uri="{FF2B5EF4-FFF2-40B4-BE49-F238E27FC236}">
                <a16:creationId xmlns:a16="http://schemas.microsoft.com/office/drawing/2014/main" id="{FCDE1E93-B687-497C-A675-2EC1A2EDEE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6936" r="10893" b="85138"/>
          <a:stretch>
            <a:fillRect/>
          </a:stretch>
        </p:blipFill>
        <p:spPr bwMode="auto">
          <a:xfrm>
            <a:off x="8585584" y="2767525"/>
            <a:ext cx="68841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73B3A6A-2F61-44A0-8025-55C875C2963F}"/>
              </a:ext>
            </a:extLst>
          </p:cNvPr>
          <p:cNvSpPr/>
          <p:nvPr/>
        </p:nvSpPr>
        <p:spPr>
          <a:xfrm>
            <a:off x="6452937" y="4377250"/>
            <a:ext cx="1212928"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Speech Bubble: Rectangle with Corners Rounded 11">
            <a:extLst>
              <a:ext uri="{FF2B5EF4-FFF2-40B4-BE49-F238E27FC236}">
                <a16:creationId xmlns:a16="http://schemas.microsoft.com/office/drawing/2014/main" id="{621C5544-0F6E-4FDC-8950-4695AE3BEE99}"/>
              </a:ext>
            </a:extLst>
          </p:cNvPr>
          <p:cNvSpPr/>
          <p:nvPr/>
        </p:nvSpPr>
        <p:spPr>
          <a:xfrm>
            <a:off x="5116737" y="2992951"/>
            <a:ext cx="3568303" cy="1617663"/>
          </a:xfrm>
          <a:prstGeom prst="wedgeRoundRectCallout">
            <a:avLst>
              <a:gd name="adj1" fmla="val -37749"/>
              <a:gd name="adj2" fmla="val 89305"/>
              <a:gd name="adj3" fmla="val 16667"/>
            </a:avLst>
          </a:prstGeom>
          <a:solidFill>
            <a:srgbClr val="AFEA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anose="030F0702030302020204" pitchFamily="66" charset="0"/>
              </a:rPr>
              <a:t>Will you now buy Fairtrade products, knowing that your money will go towards ensuring a good quality of life for someone in a LIC?</a:t>
            </a:r>
          </a:p>
        </p:txBody>
      </p:sp>
      <p:sp>
        <p:nvSpPr>
          <p:cNvPr id="4" name="Title 3">
            <a:extLst>
              <a:ext uri="{FF2B5EF4-FFF2-40B4-BE49-F238E27FC236}">
                <a16:creationId xmlns:a16="http://schemas.microsoft.com/office/drawing/2014/main" id="{2B36C3C6-4021-4279-B6BC-3C9EFCE645EA}"/>
              </a:ext>
            </a:extLst>
          </p:cNvPr>
          <p:cNvSpPr>
            <a:spLocks noGrp="1"/>
          </p:cNvSpPr>
          <p:nvPr>
            <p:ph type="title"/>
          </p:nvPr>
        </p:nvSpPr>
        <p:spPr/>
        <p:txBody>
          <a:bodyPr anchor="ctr"/>
          <a:lstStyle/>
          <a:p>
            <a:pPr algn="ctr"/>
            <a:r>
              <a:rPr lang="en-GB" dirty="0">
                <a:latin typeface="Comic Sans MS" panose="030F0702030302020204" pitchFamily="66" charset="0"/>
              </a:rPr>
              <a:t>Reflection</a:t>
            </a:r>
          </a:p>
        </p:txBody>
      </p:sp>
      <p:sp>
        <p:nvSpPr>
          <p:cNvPr id="5" name="Content Placeholder 4">
            <a:extLst>
              <a:ext uri="{FF2B5EF4-FFF2-40B4-BE49-F238E27FC236}">
                <a16:creationId xmlns:a16="http://schemas.microsoft.com/office/drawing/2014/main" id="{76559D73-1376-4F57-9D55-4B2C33E986E6}"/>
              </a:ext>
            </a:extLst>
          </p:cNvPr>
          <p:cNvSpPr>
            <a:spLocks noGrp="1"/>
          </p:cNvSpPr>
          <p:nvPr>
            <p:ph idx="1"/>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59FD27C-BD49-4B5B-877A-5E810EDCBB2C}"/>
              </a:ext>
            </a:extLst>
          </p:cNvPr>
          <p:cNvSpPr>
            <a:spLocks noGrp="1"/>
          </p:cNvSpPr>
          <p:nvPr>
            <p:ph idx="1"/>
          </p:nvPr>
        </p:nvSpPr>
        <p:spPr>
          <a:xfrm>
            <a:off x="677334" y="609600"/>
            <a:ext cx="8596668" cy="5431763"/>
          </a:xfrm>
        </p:spPr>
        <p:txBody>
          <a:bodyPr anchor="ctr">
            <a:normAutofit/>
          </a:bodyPr>
          <a:lstStyle/>
          <a:p>
            <a:pPr algn="ctr">
              <a:buFont typeface="Arial" panose="020B0604020202020204" pitchFamily="34" charset="0"/>
              <a:buChar char="•"/>
            </a:pPr>
            <a:r>
              <a:rPr lang="en-GB" altLang="en-US" sz="2400" dirty="0">
                <a:latin typeface="Comic Sans MS" panose="030F0702030302020204" pitchFamily="66" charset="0"/>
              </a:rPr>
              <a:t>Name the chocolate bar…</a:t>
            </a:r>
          </a:p>
        </p:txBody>
      </p:sp>
      <p:pic>
        <p:nvPicPr>
          <p:cNvPr id="7171" name="Picture 8" descr="Image result for dairymilk">
            <a:extLst>
              <a:ext uri="{FF2B5EF4-FFF2-40B4-BE49-F238E27FC236}">
                <a16:creationId xmlns:a16="http://schemas.microsoft.com/office/drawing/2014/main" id="{BEEB8222-E9F8-4147-94BC-AB203505C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033" t="31525" r="21645" b="29131"/>
          <a:stretch>
            <a:fillRect/>
          </a:stretch>
        </p:blipFill>
        <p:spPr bwMode="auto">
          <a:xfrm>
            <a:off x="7879819" y="4027358"/>
            <a:ext cx="13223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descr="Image result for milky bar">
            <a:extLst>
              <a:ext uri="{FF2B5EF4-FFF2-40B4-BE49-F238E27FC236}">
                <a16:creationId xmlns:a16="http://schemas.microsoft.com/office/drawing/2014/main" id="{8E9E921D-303F-469B-87B4-2EF284771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66" t="37498" r="75871"/>
          <a:stretch>
            <a:fillRect/>
          </a:stretch>
        </p:blipFill>
        <p:spPr bwMode="auto">
          <a:xfrm>
            <a:off x="7906807" y="5287832"/>
            <a:ext cx="1295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descr="Image result for twirl chocolate bar">
            <a:extLst>
              <a:ext uri="{FF2B5EF4-FFF2-40B4-BE49-F238E27FC236}">
                <a16:creationId xmlns:a16="http://schemas.microsoft.com/office/drawing/2014/main" id="{1FD9C4C2-AD1F-4C2A-B0A5-AE299A1D8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999" t="33202" r="31799" b="33200"/>
          <a:stretch>
            <a:fillRect/>
          </a:stretch>
        </p:blipFill>
        <p:spPr bwMode="auto">
          <a:xfrm>
            <a:off x="7932208" y="1363533"/>
            <a:ext cx="12858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Image result for aero bar">
            <a:extLst>
              <a:ext uri="{FF2B5EF4-FFF2-40B4-BE49-F238E27FC236}">
                <a16:creationId xmlns:a16="http://schemas.microsoft.com/office/drawing/2014/main" id="{0184F765-D4B4-4B9B-ABF8-1882ED0AB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0000" t="36105" r="20988" b="41731"/>
          <a:stretch>
            <a:fillRect/>
          </a:stretch>
        </p:blipFill>
        <p:spPr bwMode="auto">
          <a:xfrm>
            <a:off x="7932207" y="2814508"/>
            <a:ext cx="1295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0" descr="Image result for toberelone">
            <a:extLst>
              <a:ext uri="{FF2B5EF4-FFF2-40B4-BE49-F238E27FC236}">
                <a16:creationId xmlns:a16="http://schemas.microsoft.com/office/drawing/2014/main" id="{E8B46E19-7AB6-4B4C-8F3C-D602A71863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8112" t="7108" r="17712" b="27812"/>
          <a:stretch>
            <a:fillRect/>
          </a:stretch>
        </p:blipFill>
        <p:spPr bwMode="auto">
          <a:xfrm>
            <a:off x="449090" y="1531805"/>
            <a:ext cx="1295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2" descr="Image result for yorkie bar">
            <a:extLst>
              <a:ext uri="{FF2B5EF4-FFF2-40B4-BE49-F238E27FC236}">
                <a16:creationId xmlns:a16="http://schemas.microsoft.com/office/drawing/2014/main" id="{6ADDF9F2-54A7-4511-86D9-370FDB87F1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8741" t="35896" r="4243" b="38156"/>
          <a:stretch>
            <a:fillRect/>
          </a:stretch>
        </p:blipFill>
        <p:spPr bwMode="auto">
          <a:xfrm>
            <a:off x="464966" y="168144"/>
            <a:ext cx="13223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4" descr="main product photo">
            <a:extLst>
              <a:ext uri="{FF2B5EF4-FFF2-40B4-BE49-F238E27FC236}">
                <a16:creationId xmlns:a16="http://schemas.microsoft.com/office/drawing/2014/main" id="{91FD91A0-4934-4653-95FE-226D443293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9720" t="37732" r="1312" b="39388"/>
          <a:stretch>
            <a:fillRect/>
          </a:stretch>
        </p:blipFill>
        <p:spPr bwMode="auto">
          <a:xfrm>
            <a:off x="466552" y="4074980"/>
            <a:ext cx="1295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6" descr="Image result for galaxy cholotae bar">
            <a:extLst>
              <a:ext uri="{FF2B5EF4-FFF2-40B4-BE49-F238E27FC236}">
                <a16:creationId xmlns:a16="http://schemas.microsoft.com/office/drawing/2014/main" id="{99136B14-94D6-42DB-94C0-54A6DA539A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43001" t="38663" r="34599" b="39937"/>
          <a:stretch>
            <a:fillRect/>
          </a:stretch>
        </p:blipFill>
        <p:spPr bwMode="auto">
          <a:xfrm>
            <a:off x="464966" y="5314819"/>
            <a:ext cx="12731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8" descr="Image result for double decker chocolate">
            <a:extLst>
              <a:ext uri="{FF2B5EF4-FFF2-40B4-BE49-F238E27FC236}">
                <a16:creationId xmlns:a16="http://schemas.microsoft.com/office/drawing/2014/main" id="{5D0B61EB-1496-49CD-B2DF-736AD96080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58876" t="14421" r="17455" b="15192"/>
          <a:stretch>
            <a:fillRect/>
          </a:stretch>
        </p:blipFill>
        <p:spPr bwMode="auto">
          <a:xfrm>
            <a:off x="449091" y="2760531"/>
            <a:ext cx="11525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36" descr="Divine Chocolate - Orange Milk Chocolate Bar - 40g (Case of 30)">
            <a:extLst>
              <a:ext uri="{FF2B5EF4-FFF2-40B4-BE49-F238E27FC236}">
                <a16:creationId xmlns:a16="http://schemas.microsoft.com/office/drawing/2014/main" id="{1CCE4956-EA1B-469C-A24C-DFE0F252B5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56937" t="16214" r="23930" b="48402"/>
          <a:stretch>
            <a:fillRect/>
          </a:stretch>
        </p:blipFill>
        <p:spPr bwMode="auto">
          <a:xfrm>
            <a:off x="7932208" y="91944"/>
            <a:ext cx="1285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CA19B3-6AEB-41EA-8818-E3E59B35D786}"/>
              </a:ext>
            </a:extLst>
          </p:cNvPr>
          <p:cNvSpPr txBox="1">
            <a:spLocks noChangeArrowheads="1"/>
          </p:cNvSpPr>
          <p:nvPr/>
        </p:nvSpPr>
        <p:spPr bwMode="auto">
          <a:xfrm>
            <a:off x="398291" y="1311144"/>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omic Sans MS" panose="030F0702030302020204" pitchFamily="66" charset="0"/>
              </a:rPr>
              <a:t>Yorkie</a:t>
            </a:r>
          </a:p>
        </p:txBody>
      </p:sp>
      <p:sp>
        <p:nvSpPr>
          <p:cNvPr id="16" name="TextBox 15">
            <a:extLst>
              <a:ext uri="{FF2B5EF4-FFF2-40B4-BE49-F238E27FC236}">
                <a16:creationId xmlns:a16="http://schemas.microsoft.com/office/drawing/2014/main" id="{5C372254-4099-4A2E-B899-82581568F021}"/>
              </a:ext>
            </a:extLst>
          </p:cNvPr>
          <p:cNvSpPr txBox="1">
            <a:spLocks noChangeArrowheads="1"/>
          </p:cNvSpPr>
          <p:nvPr/>
        </p:nvSpPr>
        <p:spPr bwMode="auto">
          <a:xfrm>
            <a:off x="398290" y="2444619"/>
            <a:ext cx="1149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omic Sans MS" panose="030F0702030302020204" pitchFamily="66" charset="0"/>
              </a:rPr>
              <a:t>Toblerone</a:t>
            </a:r>
          </a:p>
        </p:txBody>
      </p:sp>
      <p:sp>
        <p:nvSpPr>
          <p:cNvPr id="17" name="TextBox 16">
            <a:extLst>
              <a:ext uri="{FF2B5EF4-FFF2-40B4-BE49-F238E27FC236}">
                <a16:creationId xmlns:a16="http://schemas.microsoft.com/office/drawing/2014/main" id="{61150154-8D56-4868-95E9-7D38F115833D}"/>
              </a:ext>
            </a:extLst>
          </p:cNvPr>
          <p:cNvSpPr txBox="1">
            <a:spLocks noChangeArrowheads="1"/>
          </p:cNvSpPr>
          <p:nvPr/>
        </p:nvSpPr>
        <p:spPr bwMode="auto">
          <a:xfrm>
            <a:off x="398290" y="3738431"/>
            <a:ext cx="1585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omic Sans MS" panose="030F0702030302020204" pitchFamily="66" charset="0"/>
              </a:rPr>
              <a:t>Double Decker</a:t>
            </a:r>
          </a:p>
        </p:txBody>
      </p:sp>
      <p:sp>
        <p:nvSpPr>
          <p:cNvPr id="18" name="TextBox 17">
            <a:extLst>
              <a:ext uri="{FF2B5EF4-FFF2-40B4-BE49-F238E27FC236}">
                <a16:creationId xmlns:a16="http://schemas.microsoft.com/office/drawing/2014/main" id="{6356A983-2E2D-4E85-B725-82F88ED1632C}"/>
              </a:ext>
            </a:extLst>
          </p:cNvPr>
          <p:cNvSpPr txBox="1">
            <a:spLocks noChangeArrowheads="1"/>
          </p:cNvSpPr>
          <p:nvPr/>
        </p:nvSpPr>
        <p:spPr bwMode="auto">
          <a:xfrm>
            <a:off x="431627" y="4960806"/>
            <a:ext cx="693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omic Sans MS" panose="030F0702030302020204" pitchFamily="66" charset="0"/>
              </a:rPr>
              <a:t>Flake</a:t>
            </a:r>
          </a:p>
        </p:txBody>
      </p:sp>
      <p:sp>
        <p:nvSpPr>
          <p:cNvPr id="19" name="TextBox 18">
            <a:extLst>
              <a:ext uri="{FF2B5EF4-FFF2-40B4-BE49-F238E27FC236}">
                <a16:creationId xmlns:a16="http://schemas.microsoft.com/office/drawing/2014/main" id="{29CA44B3-233D-43BF-A42E-0E00BFC865E1}"/>
              </a:ext>
            </a:extLst>
          </p:cNvPr>
          <p:cNvSpPr txBox="1">
            <a:spLocks noChangeArrowheads="1"/>
          </p:cNvSpPr>
          <p:nvPr/>
        </p:nvSpPr>
        <p:spPr bwMode="auto">
          <a:xfrm>
            <a:off x="417341" y="6148255"/>
            <a:ext cx="820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omic Sans MS" panose="030F0702030302020204" pitchFamily="66" charset="0"/>
              </a:rPr>
              <a:t>Galaxy</a:t>
            </a:r>
          </a:p>
        </p:txBody>
      </p:sp>
      <p:sp>
        <p:nvSpPr>
          <p:cNvPr id="20" name="TextBox 19">
            <a:extLst>
              <a:ext uri="{FF2B5EF4-FFF2-40B4-BE49-F238E27FC236}">
                <a16:creationId xmlns:a16="http://schemas.microsoft.com/office/drawing/2014/main" id="{89F5E9B2-D42F-467A-B646-E885CB13B10D}"/>
              </a:ext>
            </a:extLst>
          </p:cNvPr>
          <p:cNvSpPr txBox="1">
            <a:spLocks noChangeArrowheads="1"/>
          </p:cNvSpPr>
          <p:nvPr/>
        </p:nvSpPr>
        <p:spPr bwMode="auto">
          <a:xfrm>
            <a:off x="8108419" y="6291132"/>
            <a:ext cx="1093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omic Sans MS" panose="030F0702030302020204" pitchFamily="66" charset="0"/>
              </a:rPr>
              <a:t>Milky Bar</a:t>
            </a:r>
          </a:p>
        </p:txBody>
      </p:sp>
      <p:sp>
        <p:nvSpPr>
          <p:cNvPr id="21" name="TextBox 20">
            <a:extLst>
              <a:ext uri="{FF2B5EF4-FFF2-40B4-BE49-F238E27FC236}">
                <a16:creationId xmlns:a16="http://schemas.microsoft.com/office/drawing/2014/main" id="{13442676-8928-47DE-A321-4A3393097983}"/>
              </a:ext>
            </a:extLst>
          </p:cNvPr>
          <p:cNvSpPr txBox="1">
            <a:spLocks noChangeArrowheads="1"/>
          </p:cNvSpPr>
          <p:nvPr/>
        </p:nvSpPr>
        <p:spPr bwMode="auto">
          <a:xfrm>
            <a:off x="7956813" y="4960806"/>
            <a:ext cx="116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omic Sans MS" panose="030F0702030302020204" pitchFamily="66" charset="0"/>
              </a:rPr>
              <a:t>Dairy Milk</a:t>
            </a:r>
          </a:p>
        </p:txBody>
      </p:sp>
      <p:sp>
        <p:nvSpPr>
          <p:cNvPr id="22" name="TextBox 21">
            <a:extLst>
              <a:ext uri="{FF2B5EF4-FFF2-40B4-BE49-F238E27FC236}">
                <a16:creationId xmlns:a16="http://schemas.microsoft.com/office/drawing/2014/main" id="{DD45B7CF-CD42-4C5A-AB9A-E6499158C6CE}"/>
              </a:ext>
            </a:extLst>
          </p:cNvPr>
          <p:cNvSpPr txBox="1">
            <a:spLocks noChangeArrowheads="1"/>
          </p:cNvSpPr>
          <p:nvPr/>
        </p:nvSpPr>
        <p:spPr bwMode="auto">
          <a:xfrm>
            <a:off x="8268757" y="3673658"/>
            <a:ext cx="65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omic Sans MS" panose="030F0702030302020204" pitchFamily="66" charset="0"/>
              </a:rPr>
              <a:t>Aero</a:t>
            </a:r>
          </a:p>
        </p:txBody>
      </p:sp>
      <p:sp>
        <p:nvSpPr>
          <p:cNvPr id="23" name="TextBox 22">
            <a:extLst>
              <a:ext uri="{FF2B5EF4-FFF2-40B4-BE49-F238E27FC236}">
                <a16:creationId xmlns:a16="http://schemas.microsoft.com/office/drawing/2014/main" id="{8B0F5A54-4075-459C-922E-9E74915192CC}"/>
              </a:ext>
            </a:extLst>
          </p:cNvPr>
          <p:cNvSpPr txBox="1">
            <a:spLocks noChangeArrowheads="1"/>
          </p:cNvSpPr>
          <p:nvPr/>
        </p:nvSpPr>
        <p:spPr bwMode="auto">
          <a:xfrm>
            <a:off x="8202082" y="2432402"/>
            <a:ext cx="677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omic Sans MS" panose="030F0702030302020204" pitchFamily="66" charset="0"/>
              </a:rPr>
              <a:t>Twirl</a:t>
            </a:r>
          </a:p>
        </p:txBody>
      </p:sp>
      <p:sp>
        <p:nvSpPr>
          <p:cNvPr id="24" name="TextBox 23">
            <a:extLst>
              <a:ext uri="{FF2B5EF4-FFF2-40B4-BE49-F238E27FC236}">
                <a16:creationId xmlns:a16="http://schemas.microsoft.com/office/drawing/2014/main" id="{CAA2C883-E546-4385-991C-EA6D8A695E17}"/>
              </a:ext>
            </a:extLst>
          </p:cNvPr>
          <p:cNvSpPr txBox="1">
            <a:spLocks noChangeArrowheads="1"/>
          </p:cNvSpPr>
          <p:nvPr/>
        </p:nvSpPr>
        <p:spPr bwMode="auto">
          <a:xfrm>
            <a:off x="8212401" y="1178901"/>
            <a:ext cx="766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omic Sans MS" panose="030F0702030302020204" pitchFamily="66" charset="0"/>
              </a:rPr>
              <a:t>Divine</a:t>
            </a:r>
          </a:p>
        </p:txBody>
      </p:sp>
      <p:pic>
        <p:nvPicPr>
          <p:cNvPr id="25" name="Picture 17">
            <a:extLst>
              <a:ext uri="{FF2B5EF4-FFF2-40B4-BE49-F238E27FC236}">
                <a16:creationId xmlns:a16="http://schemas.microsoft.com/office/drawing/2014/main" id="{3A9B3985-57C4-4FC5-BB87-AFA61E7D8D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t="24356" b="25188"/>
          <a:stretch>
            <a:fillRect/>
          </a:stretch>
        </p:blipFill>
        <p:spPr bwMode="auto">
          <a:xfrm>
            <a:off x="6959427" y="541206"/>
            <a:ext cx="7445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1E673A4-DFCA-4A6C-A9B9-B892CD750FEA}"/>
              </a:ext>
            </a:extLst>
          </p:cNvPr>
          <p:cNvSpPr txBox="1">
            <a:spLocks noChangeArrowheads="1"/>
          </p:cNvSpPr>
          <p:nvPr/>
        </p:nvSpPr>
        <p:spPr bwMode="auto">
          <a:xfrm>
            <a:off x="5113165" y="344355"/>
            <a:ext cx="187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600">
                <a:latin typeface="Comic Sans MS" panose="030F0702030302020204" pitchFamily="66" charset="0"/>
              </a:rPr>
              <a:t>Did you guess this one correct?</a:t>
            </a:r>
          </a:p>
          <a:p>
            <a:pPr algn="ctr">
              <a:spcBef>
                <a:spcPct val="0"/>
              </a:spcBef>
              <a:buFontTx/>
              <a:buNone/>
            </a:pPr>
            <a:endParaRPr lang="en-GB" altLang="en-US" sz="800">
              <a:latin typeface="Comic Sans MS" panose="030F0702030302020204" pitchFamily="66" charset="0"/>
            </a:endParaRPr>
          </a:p>
          <a:p>
            <a:pPr algn="ctr">
              <a:spcBef>
                <a:spcPct val="0"/>
              </a:spcBef>
              <a:buFontTx/>
              <a:buNone/>
            </a:pPr>
            <a:r>
              <a:rPr lang="en-GB" altLang="en-US" sz="1600">
                <a:latin typeface="Comic Sans MS" panose="030F0702030302020204" pitchFamily="66" charset="0"/>
              </a:rPr>
              <a:t>A Fairtrade chocolate bar. </a:t>
            </a:r>
          </a:p>
        </p:txBody>
      </p:sp>
      <p:pic>
        <p:nvPicPr>
          <p:cNvPr id="3097" name="Picture 25" descr="The Fairtrade Foundation - Wikipedia">
            <a:extLst>
              <a:ext uri="{FF2B5EF4-FFF2-40B4-BE49-F238E27FC236}">
                <a16:creationId xmlns:a16="http://schemas.microsoft.com/office/drawing/2014/main" id="{E397B114-EDC7-4506-A01B-B8C91B9151B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r="17828"/>
          <a:stretch>
            <a:fillRect/>
          </a:stretch>
        </p:blipFill>
        <p:spPr bwMode="auto">
          <a:xfrm>
            <a:off x="6816553" y="1055556"/>
            <a:ext cx="3476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1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17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717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17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717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717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717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718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0" end="0"/>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499"/>
                                          </p:stCondLst>
                                        </p:cTn>
                                        <p:tgtEl>
                                          <p:spTgt spid="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499"/>
                                          </p:stCondLst>
                                        </p:cTn>
                                        <p:tgtEl>
                                          <p:spTgt spid="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 end="2"/>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72E877-1DD9-4FB4-8FC9-737D64B3B471}"/>
              </a:ext>
            </a:extLst>
          </p:cNvPr>
          <p:cNvGrpSpPr/>
          <p:nvPr/>
        </p:nvGrpSpPr>
        <p:grpSpPr>
          <a:xfrm>
            <a:off x="628299" y="1654175"/>
            <a:ext cx="8694738" cy="5241926"/>
            <a:chOff x="591794" y="1966370"/>
            <a:chExt cx="8694738" cy="5241926"/>
          </a:xfrm>
        </p:grpSpPr>
        <p:pic>
          <p:nvPicPr>
            <p:cNvPr id="9" name="Picture 5" descr="cacao-tree">
              <a:extLst>
                <a:ext uri="{FF2B5EF4-FFF2-40B4-BE49-F238E27FC236}">
                  <a16:creationId xmlns:a16="http://schemas.microsoft.com/office/drawing/2014/main" id="{F4FB025C-FD2B-4543-AB80-C6C9DF01539C}"/>
                </a:ext>
              </a:extLst>
            </p:cNvPr>
            <p:cNvPicPr>
              <a:picLocks noChangeAspect="1" noChangeArrowheads="1"/>
            </p:cNvPicPr>
            <p:nvPr/>
          </p:nvPicPr>
          <p:blipFill>
            <a:blip r:embed="rId3"/>
            <a:srcRect/>
            <a:stretch>
              <a:fillRect/>
            </a:stretch>
          </p:blipFill>
          <p:spPr bwMode="auto">
            <a:xfrm>
              <a:off x="894600" y="2160590"/>
              <a:ext cx="2461402" cy="1273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descr="Image result for cocoa pods">
              <a:extLst>
                <a:ext uri="{FF2B5EF4-FFF2-40B4-BE49-F238E27FC236}">
                  <a16:creationId xmlns:a16="http://schemas.microsoft.com/office/drawing/2014/main" id="{0221DC2C-A445-4C92-B9FC-5C48D193D7CC}"/>
                </a:ext>
              </a:extLst>
            </p:cNvPr>
            <p:cNvPicPr>
              <a:picLocks noChangeAspect="1" noChangeArrowheads="1"/>
            </p:cNvPicPr>
            <p:nvPr/>
          </p:nvPicPr>
          <p:blipFill>
            <a:blip r:embed="rId4"/>
            <a:srcRect/>
            <a:stretch>
              <a:fillRect/>
            </a:stretch>
          </p:blipFill>
          <p:spPr bwMode="auto">
            <a:xfrm>
              <a:off x="894601" y="2160589"/>
              <a:ext cx="2453093" cy="129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3514" name="Picture 10" descr="Image result for cocoa pods harvesting">
              <a:extLst>
                <a:ext uri="{FF2B5EF4-FFF2-40B4-BE49-F238E27FC236}">
                  <a16:creationId xmlns:a16="http://schemas.microsoft.com/office/drawing/2014/main" id="{A36E5297-A437-4DE7-AF95-73449C473D00}"/>
                </a:ext>
              </a:extLst>
            </p:cNvPr>
            <p:cNvPicPr>
              <a:picLocks noChangeAspect="1" noChangeArrowheads="1"/>
            </p:cNvPicPr>
            <p:nvPr/>
          </p:nvPicPr>
          <p:blipFill>
            <a:blip r:embed="rId5"/>
            <a:srcRect/>
            <a:stretch>
              <a:fillRect/>
            </a:stretch>
          </p:blipFill>
          <p:spPr bwMode="auto">
            <a:xfrm>
              <a:off x="3696944" y="2160589"/>
              <a:ext cx="2461402" cy="1305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297" name="Content Placeholder 2">
              <a:extLst>
                <a:ext uri="{FF2B5EF4-FFF2-40B4-BE49-F238E27FC236}">
                  <a16:creationId xmlns:a16="http://schemas.microsoft.com/office/drawing/2014/main" id="{59924827-1495-4870-9636-C2E030A2BD17}"/>
                </a:ext>
              </a:extLst>
            </p:cNvPr>
            <p:cNvSpPr txBox="1">
              <a:spLocks/>
            </p:cNvSpPr>
            <p:nvPr/>
          </p:nvSpPr>
          <p:spPr bwMode="auto">
            <a:xfrm>
              <a:off x="3722344" y="3463383"/>
              <a:ext cx="24622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Harvesting</a:t>
              </a:r>
            </a:p>
          </p:txBody>
        </p:sp>
        <p:pic>
          <p:nvPicPr>
            <p:cNvPr id="13" name="Picture 5" descr="dsc00150">
              <a:extLst>
                <a:ext uri="{FF2B5EF4-FFF2-40B4-BE49-F238E27FC236}">
                  <a16:creationId xmlns:a16="http://schemas.microsoft.com/office/drawing/2014/main" id="{5D3429B2-E22C-4E31-A8AB-E668BF3BD12C}"/>
                </a:ext>
              </a:extLst>
            </p:cNvPr>
            <p:cNvPicPr>
              <a:picLocks noChangeAspect="1" noChangeArrowheads="1"/>
            </p:cNvPicPr>
            <p:nvPr/>
          </p:nvPicPr>
          <p:blipFill>
            <a:blip r:embed="rId6"/>
            <a:srcRect/>
            <a:stretch>
              <a:fillRect/>
            </a:stretch>
          </p:blipFill>
          <p:spPr bwMode="auto">
            <a:xfrm>
              <a:off x="6494525" y="2172369"/>
              <a:ext cx="2545497" cy="1291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299" name="Content Placeholder 2">
              <a:extLst>
                <a:ext uri="{FF2B5EF4-FFF2-40B4-BE49-F238E27FC236}">
                  <a16:creationId xmlns:a16="http://schemas.microsoft.com/office/drawing/2014/main" id="{2E6F919A-07E9-48B7-8EC3-D4CED5824E8E}"/>
                </a:ext>
              </a:extLst>
            </p:cNvPr>
            <p:cNvSpPr txBox="1">
              <a:spLocks/>
            </p:cNvSpPr>
            <p:nvPr/>
          </p:nvSpPr>
          <p:spPr bwMode="auto">
            <a:xfrm>
              <a:off x="6567144" y="3450683"/>
              <a:ext cx="24606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dirty="0">
                  <a:latin typeface="Comic Sans MS" panose="030F0702030302020204" pitchFamily="66" charset="0"/>
                </a:rPr>
                <a:t>Fermentation</a:t>
              </a:r>
            </a:p>
          </p:txBody>
        </p:sp>
        <p:pic>
          <p:nvPicPr>
            <p:cNvPr id="12300" name="Picture 4">
              <a:extLst>
                <a:ext uri="{FF2B5EF4-FFF2-40B4-BE49-F238E27FC236}">
                  <a16:creationId xmlns:a16="http://schemas.microsoft.com/office/drawing/2014/main" id="{BBFCBE2F-FAC5-4A74-AE5B-E5923ECED8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25188" b="24356"/>
            <a:stretch>
              <a:fillRect/>
            </a:stretch>
          </p:blipFill>
          <p:spPr bwMode="auto">
            <a:xfrm>
              <a:off x="3234981" y="1966370"/>
              <a:ext cx="91916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7">
              <a:extLst>
                <a:ext uri="{FF2B5EF4-FFF2-40B4-BE49-F238E27FC236}">
                  <a16:creationId xmlns:a16="http://schemas.microsoft.com/office/drawing/2014/main" id="{166F751D-31C2-4FC1-B9FE-7BF7AE9A63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24356" b="25188"/>
            <a:stretch>
              <a:fillRect/>
            </a:stretch>
          </p:blipFill>
          <p:spPr bwMode="auto">
            <a:xfrm>
              <a:off x="6005169" y="3044283"/>
              <a:ext cx="9429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P1040401">
              <a:extLst>
                <a:ext uri="{FF2B5EF4-FFF2-40B4-BE49-F238E27FC236}">
                  <a16:creationId xmlns:a16="http://schemas.microsoft.com/office/drawing/2014/main" id="{D2FE2F6D-868F-4C94-A9AC-A90E5F664630}"/>
                </a:ext>
              </a:extLst>
            </p:cNvPr>
            <p:cNvPicPr>
              <a:picLocks noChangeAspect="1" noChangeArrowheads="1"/>
            </p:cNvPicPr>
            <p:nvPr/>
          </p:nvPicPr>
          <p:blipFill>
            <a:blip r:embed="rId9"/>
            <a:srcRect/>
            <a:stretch>
              <a:fillRect/>
            </a:stretch>
          </p:blipFill>
          <p:spPr bwMode="auto">
            <a:xfrm>
              <a:off x="6506818" y="3809081"/>
              <a:ext cx="2533204" cy="1306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4">
              <a:extLst>
                <a:ext uri="{FF2B5EF4-FFF2-40B4-BE49-F238E27FC236}">
                  <a16:creationId xmlns:a16="http://schemas.microsoft.com/office/drawing/2014/main" id="{FB872A6D-0A19-4A06-85B7-1C09507430B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4356" r="25188"/>
            <a:stretch>
              <a:fillRect/>
            </a:stretch>
          </p:blipFill>
          <p:spPr bwMode="auto">
            <a:xfrm>
              <a:off x="8589619" y="3288758"/>
              <a:ext cx="69691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6DE11D14-31CB-4D5B-A58E-F94BAB11E57F}"/>
                </a:ext>
              </a:extLst>
            </p:cNvPr>
            <p:cNvSpPr txBox="1">
              <a:spLocks/>
            </p:cNvSpPr>
            <p:nvPr/>
          </p:nvSpPr>
          <p:spPr bwMode="auto">
            <a:xfrm>
              <a:off x="6567144" y="5120733"/>
              <a:ext cx="24606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Drying</a:t>
              </a:r>
            </a:p>
          </p:txBody>
        </p:sp>
        <p:pic>
          <p:nvPicPr>
            <p:cNvPr id="18" name="Picture 5" descr="IMG_2058">
              <a:extLst>
                <a:ext uri="{FF2B5EF4-FFF2-40B4-BE49-F238E27FC236}">
                  <a16:creationId xmlns:a16="http://schemas.microsoft.com/office/drawing/2014/main" id="{1C44C6F7-4D9E-433B-8D02-469529637222}"/>
                </a:ext>
              </a:extLst>
            </p:cNvPr>
            <p:cNvPicPr>
              <a:picLocks noChangeAspect="1" noChangeArrowheads="1"/>
            </p:cNvPicPr>
            <p:nvPr/>
          </p:nvPicPr>
          <p:blipFill>
            <a:blip r:embed="rId11"/>
            <a:srcRect/>
            <a:stretch>
              <a:fillRect/>
            </a:stretch>
          </p:blipFill>
          <p:spPr bwMode="auto">
            <a:xfrm>
              <a:off x="3696134" y="3805793"/>
              <a:ext cx="2462213" cy="1310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ontent Placeholder 2">
              <a:extLst>
                <a:ext uri="{FF2B5EF4-FFF2-40B4-BE49-F238E27FC236}">
                  <a16:creationId xmlns:a16="http://schemas.microsoft.com/office/drawing/2014/main" id="{653D5416-4221-4174-B896-476F94A0B07E}"/>
                </a:ext>
              </a:extLst>
            </p:cNvPr>
            <p:cNvSpPr txBox="1">
              <a:spLocks/>
            </p:cNvSpPr>
            <p:nvPr/>
          </p:nvSpPr>
          <p:spPr bwMode="auto">
            <a:xfrm>
              <a:off x="3696944" y="5120733"/>
              <a:ext cx="24622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Packing and weighing</a:t>
              </a:r>
            </a:p>
          </p:txBody>
        </p:sp>
        <p:pic>
          <p:nvPicPr>
            <p:cNvPr id="20" name="Picture 4">
              <a:extLst>
                <a:ext uri="{FF2B5EF4-FFF2-40B4-BE49-F238E27FC236}">
                  <a16:creationId xmlns:a16="http://schemas.microsoft.com/office/drawing/2014/main" id="{822D558B-2828-4284-87DD-BF1B064874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25188" b="24356"/>
            <a:stretch>
              <a:fillRect/>
            </a:stretch>
          </p:blipFill>
          <p:spPr bwMode="auto">
            <a:xfrm rot="11476877">
              <a:off x="5879756" y="4707983"/>
              <a:ext cx="91916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coa%20truck%20loaded%20with%20charcoal2">
              <a:extLst>
                <a:ext uri="{FF2B5EF4-FFF2-40B4-BE49-F238E27FC236}">
                  <a16:creationId xmlns:a16="http://schemas.microsoft.com/office/drawing/2014/main" id="{A458E190-8150-416F-A3DE-6F4F46ECDA9C}"/>
                </a:ext>
              </a:extLst>
            </p:cNvPr>
            <p:cNvPicPr>
              <a:picLocks noChangeAspect="1" noChangeArrowheads="1"/>
            </p:cNvPicPr>
            <p:nvPr/>
          </p:nvPicPr>
          <p:blipFill>
            <a:blip r:embed="rId12"/>
            <a:srcRect/>
            <a:stretch>
              <a:fillRect/>
            </a:stretch>
          </p:blipFill>
          <p:spPr bwMode="auto">
            <a:xfrm>
              <a:off x="873497" y="3805793"/>
              <a:ext cx="2468041" cy="1296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Content Placeholder 2">
              <a:extLst>
                <a:ext uri="{FF2B5EF4-FFF2-40B4-BE49-F238E27FC236}">
                  <a16:creationId xmlns:a16="http://schemas.microsoft.com/office/drawing/2014/main" id="{CE35E810-A492-4080-9421-FF16FB5B995C}"/>
                </a:ext>
              </a:extLst>
            </p:cNvPr>
            <p:cNvSpPr txBox="1">
              <a:spLocks/>
            </p:cNvSpPr>
            <p:nvPr/>
          </p:nvSpPr>
          <p:spPr bwMode="auto">
            <a:xfrm>
              <a:off x="885481" y="5120733"/>
              <a:ext cx="246221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Transport</a:t>
              </a:r>
            </a:p>
          </p:txBody>
        </p:sp>
        <p:pic>
          <p:nvPicPr>
            <p:cNvPr id="23" name="Picture 5" descr="Container_Vessel_Web_1_179114733">
              <a:extLst>
                <a:ext uri="{FF2B5EF4-FFF2-40B4-BE49-F238E27FC236}">
                  <a16:creationId xmlns:a16="http://schemas.microsoft.com/office/drawing/2014/main" id="{F3670A20-228A-4DA6-88AC-929D5035EBE5}"/>
                </a:ext>
              </a:extLst>
            </p:cNvPr>
            <p:cNvPicPr>
              <a:picLocks noChangeAspect="1" noChangeArrowheads="1"/>
            </p:cNvPicPr>
            <p:nvPr/>
          </p:nvPicPr>
          <p:blipFill>
            <a:blip r:embed="rId13"/>
            <a:srcRect/>
            <a:stretch>
              <a:fillRect/>
            </a:stretch>
          </p:blipFill>
          <p:spPr bwMode="auto">
            <a:xfrm>
              <a:off x="873497" y="5451119"/>
              <a:ext cx="2462213" cy="1285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Content Placeholder 2">
              <a:extLst>
                <a:ext uri="{FF2B5EF4-FFF2-40B4-BE49-F238E27FC236}">
                  <a16:creationId xmlns:a16="http://schemas.microsoft.com/office/drawing/2014/main" id="{66BA1B1C-48D6-44E8-8FE0-06A9CF3F3C9B}"/>
                </a:ext>
              </a:extLst>
            </p:cNvPr>
            <p:cNvSpPr txBox="1">
              <a:spLocks/>
            </p:cNvSpPr>
            <p:nvPr/>
          </p:nvSpPr>
          <p:spPr bwMode="auto">
            <a:xfrm>
              <a:off x="772769" y="6736808"/>
              <a:ext cx="24622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Shipping</a:t>
              </a:r>
            </a:p>
          </p:txBody>
        </p:sp>
        <p:pic>
          <p:nvPicPr>
            <p:cNvPr id="26" name="Picture 17">
              <a:extLst>
                <a:ext uri="{FF2B5EF4-FFF2-40B4-BE49-F238E27FC236}">
                  <a16:creationId xmlns:a16="http://schemas.microsoft.com/office/drawing/2014/main" id="{9AF6786F-EAD4-4B20-A596-69DD5D8C817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t="25188" b="24356"/>
            <a:stretch>
              <a:fillRect/>
            </a:stretch>
          </p:blipFill>
          <p:spPr bwMode="auto">
            <a:xfrm>
              <a:off x="2820644" y="3647533"/>
              <a:ext cx="9429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a:extLst>
                <a:ext uri="{FF2B5EF4-FFF2-40B4-BE49-F238E27FC236}">
                  <a16:creationId xmlns:a16="http://schemas.microsoft.com/office/drawing/2014/main" id="{048C0967-C424-4CDA-9B26-7DFA6C49746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t="25188" b="24356"/>
            <a:stretch>
              <a:fillRect/>
            </a:stretch>
          </p:blipFill>
          <p:spPr bwMode="auto">
            <a:xfrm rot="16429562">
              <a:off x="468763" y="4894514"/>
              <a:ext cx="9429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cocoa-production-Cocoa-roasting-in-Bolivia-El-Ceibo-ECONOMIC">
              <a:extLst>
                <a:ext uri="{FF2B5EF4-FFF2-40B4-BE49-F238E27FC236}">
                  <a16:creationId xmlns:a16="http://schemas.microsoft.com/office/drawing/2014/main" id="{4AD443FD-7108-43C9-A0F4-68BAE0385F80}"/>
                </a:ext>
              </a:extLst>
            </p:cNvPr>
            <p:cNvPicPr>
              <a:picLocks noChangeAspect="1" noChangeArrowheads="1"/>
            </p:cNvPicPr>
            <p:nvPr/>
          </p:nvPicPr>
          <p:blipFill>
            <a:blip r:embed="rId15"/>
            <a:srcRect/>
            <a:stretch>
              <a:fillRect/>
            </a:stretch>
          </p:blipFill>
          <p:spPr bwMode="auto">
            <a:xfrm>
              <a:off x="3696134" y="5451119"/>
              <a:ext cx="2462213" cy="1285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Content Placeholder 2">
              <a:extLst>
                <a:ext uri="{FF2B5EF4-FFF2-40B4-BE49-F238E27FC236}">
                  <a16:creationId xmlns:a16="http://schemas.microsoft.com/office/drawing/2014/main" id="{23279606-2E98-4EA3-9D5F-8089595081B3}"/>
                </a:ext>
              </a:extLst>
            </p:cNvPr>
            <p:cNvSpPr txBox="1">
              <a:spLocks/>
            </p:cNvSpPr>
            <p:nvPr/>
          </p:nvSpPr>
          <p:spPr bwMode="auto">
            <a:xfrm>
              <a:off x="3542956" y="6746333"/>
              <a:ext cx="24622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Winnowing</a:t>
              </a:r>
            </a:p>
          </p:txBody>
        </p:sp>
        <p:pic>
          <p:nvPicPr>
            <p:cNvPr id="30" name="Picture 5" descr="making+shells+2">
              <a:extLst>
                <a:ext uri="{FF2B5EF4-FFF2-40B4-BE49-F238E27FC236}">
                  <a16:creationId xmlns:a16="http://schemas.microsoft.com/office/drawing/2014/main" id="{2EECC226-E411-4E07-A985-BDC9AA132550}"/>
                </a:ext>
              </a:extLst>
            </p:cNvPr>
            <p:cNvPicPr>
              <a:picLocks noChangeAspect="1" noChangeArrowheads="1"/>
            </p:cNvPicPr>
            <p:nvPr/>
          </p:nvPicPr>
          <p:blipFill>
            <a:blip r:embed="rId16"/>
            <a:srcRect/>
            <a:stretch>
              <a:fillRect/>
            </a:stretch>
          </p:blipFill>
          <p:spPr bwMode="auto">
            <a:xfrm>
              <a:off x="6567144" y="5451119"/>
              <a:ext cx="2472879" cy="1285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Content Placeholder 2">
              <a:extLst>
                <a:ext uri="{FF2B5EF4-FFF2-40B4-BE49-F238E27FC236}">
                  <a16:creationId xmlns:a16="http://schemas.microsoft.com/office/drawing/2014/main" id="{86362759-5EB1-4786-881C-1C2C07C3F0A3}"/>
                </a:ext>
              </a:extLst>
            </p:cNvPr>
            <p:cNvSpPr txBox="1">
              <a:spLocks/>
            </p:cNvSpPr>
            <p:nvPr/>
          </p:nvSpPr>
          <p:spPr bwMode="auto">
            <a:xfrm>
              <a:off x="6506819" y="6736808"/>
              <a:ext cx="24622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GB" altLang="en-US" sz="1400">
                  <a:latin typeface="Comic Sans MS" panose="030F0702030302020204" pitchFamily="66" charset="0"/>
                </a:rPr>
                <a:t>Moulding and packaging</a:t>
              </a:r>
            </a:p>
          </p:txBody>
        </p:sp>
        <p:pic>
          <p:nvPicPr>
            <p:cNvPr id="32" name="Picture 17">
              <a:extLst>
                <a:ext uri="{FF2B5EF4-FFF2-40B4-BE49-F238E27FC236}">
                  <a16:creationId xmlns:a16="http://schemas.microsoft.com/office/drawing/2014/main" id="{B5894CF0-E26E-4022-91A8-4ED292E913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24356" b="25188"/>
            <a:stretch>
              <a:fillRect/>
            </a:stretch>
          </p:blipFill>
          <p:spPr bwMode="auto">
            <a:xfrm>
              <a:off x="3250857" y="6254208"/>
              <a:ext cx="9429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7">
              <a:extLst>
                <a:ext uri="{FF2B5EF4-FFF2-40B4-BE49-F238E27FC236}">
                  <a16:creationId xmlns:a16="http://schemas.microsoft.com/office/drawing/2014/main" id="{3D7CE560-B9A2-4E96-AC5F-ADA394474E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24356" b="25188"/>
            <a:stretch>
              <a:fillRect/>
            </a:stretch>
          </p:blipFill>
          <p:spPr bwMode="auto">
            <a:xfrm>
              <a:off x="5963894" y="6238333"/>
              <a:ext cx="9429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Title 1">
            <a:extLst>
              <a:ext uri="{FF2B5EF4-FFF2-40B4-BE49-F238E27FC236}">
                <a16:creationId xmlns:a16="http://schemas.microsoft.com/office/drawing/2014/main" id="{5151DE18-B621-4E56-952B-3FBE23EE28C0}"/>
              </a:ext>
            </a:extLst>
          </p:cNvPr>
          <p:cNvSpPr>
            <a:spLocks noGrp="1"/>
          </p:cNvSpPr>
          <p:nvPr>
            <p:ph type="title"/>
          </p:nvPr>
        </p:nvSpPr>
        <p:spPr>
          <a:noFill/>
          <a:ln>
            <a:noFill/>
            <a:miter lim="800000"/>
            <a:headEnd/>
            <a:tailEnd/>
          </a:ln>
        </p:spPr>
        <p:txBody>
          <a:bodyPr anchor="ctr"/>
          <a:lstStyle/>
          <a:p>
            <a:pPr algn="ctr"/>
            <a:r>
              <a:rPr lang="en-GB" altLang="en-US" dirty="0">
                <a:latin typeface="Comic Sans MS" panose="030F0702030302020204" pitchFamily="66" charset="0"/>
              </a:rPr>
              <a:t>From Bean to Bar…</a:t>
            </a:r>
          </a:p>
        </p:txBody>
      </p:sp>
      <p:pic>
        <p:nvPicPr>
          <p:cNvPr id="11269" name="Picture 4" descr="Image result for cocoa bean clipart">
            <a:extLst>
              <a:ext uri="{FF2B5EF4-FFF2-40B4-BE49-F238E27FC236}">
                <a16:creationId xmlns:a16="http://schemas.microsoft.com/office/drawing/2014/main" id="{9EA0B8C4-3204-4CC3-A8A7-2F79E38F2FF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0889" y="707491"/>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Image result for chocolate bar clipart">
            <a:extLst>
              <a:ext uri="{FF2B5EF4-FFF2-40B4-BE49-F238E27FC236}">
                <a16:creationId xmlns:a16="http://schemas.microsoft.com/office/drawing/2014/main" id="{58627BC9-EC24-4DD8-AD7A-46AAA8A9AEC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77823" y="708470"/>
            <a:ext cx="18684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415250B-BE7E-43CB-920C-F1275CDFB3FD}"/>
              </a:ext>
            </a:extLst>
          </p:cNvPr>
          <p:cNvSpPr/>
          <p:nvPr/>
        </p:nvSpPr>
        <p:spPr>
          <a:xfrm>
            <a:off x="966448" y="3129221"/>
            <a:ext cx="2377574" cy="307777"/>
          </a:xfrm>
          <a:prstGeom prst="rect">
            <a:avLst/>
          </a:prstGeom>
        </p:spPr>
        <p:txBody>
          <a:bodyPr wrap="none">
            <a:spAutoFit/>
          </a:bodyPr>
          <a:lstStyle/>
          <a:p>
            <a:pPr algn="ctr"/>
            <a:r>
              <a:rPr lang="en-GB" altLang="en-US" sz="1400" dirty="0">
                <a:latin typeface="Comic Sans MS" panose="030F0702030302020204" pitchFamily="66" charset="0"/>
              </a:rPr>
              <a:t>Cocoa pods grow and ripen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8815E2BA-2CDB-48AA-8983-1D785A926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74" t="3217"/>
          <a:stretch>
            <a:fillRect/>
          </a:stretch>
        </p:blipFill>
        <p:spPr bwMode="auto">
          <a:xfrm>
            <a:off x="2587625" y="7280275"/>
            <a:ext cx="67500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a:extLst>
              <a:ext uri="{FF2B5EF4-FFF2-40B4-BE49-F238E27FC236}">
                <a16:creationId xmlns:a16="http://schemas.microsoft.com/office/drawing/2014/main" id="{0E97A15C-BB2C-47D4-90FA-3B2F5FCBB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25" y="190499"/>
            <a:ext cx="17049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338F089-BCD5-40A8-B0BD-ADFA7AF019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849" y="295275"/>
            <a:ext cx="15049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CD4BABB-851E-481C-8087-D2150AD6E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11" y="2484437"/>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5791F2F-27F9-4FAD-8C95-080FFF6CA1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399" y="5189538"/>
            <a:ext cx="14017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57EAE5B-1CFB-4BE0-A2B7-7ADBA59656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150" y="5226049"/>
            <a:ext cx="1704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AF0DB24-074D-4115-93B9-DC38B3231A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6050" y="3657600"/>
            <a:ext cx="1647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1A6DB04-98B4-4009-93EF-CFA7F36414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8586" y="1525588"/>
            <a:ext cx="1352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AB432DDF-DFAD-49E1-9F8D-69B6B3AC3422}"/>
              </a:ext>
            </a:extLst>
          </p:cNvPr>
          <p:cNvSpPr>
            <a:spLocks noChangeArrowheads="1"/>
          </p:cNvSpPr>
          <p:nvPr/>
        </p:nvSpPr>
        <p:spPr bwMode="auto">
          <a:xfrm>
            <a:off x="614361" y="222249"/>
            <a:ext cx="30813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en-US" sz="1400" b="1">
                <a:solidFill>
                  <a:srgbClr val="000000"/>
                </a:solidFill>
                <a:latin typeface="Comic Sans MS" panose="030F0702030302020204" pitchFamily="66" charset="0"/>
              </a:rPr>
              <a:t>Farmer:</a:t>
            </a:r>
            <a:endParaRPr lang="en-GB" altLang="en-US" sz="1400">
              <a:solidFill>
                <a:srgbClr val="000000"/>
              </a:solidFill>
              <a:latin typeface="Comic Sans MS" panose="030F0702030302020204" pitchFamily="66" charset="0"/>
            </a:endParaRP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Grow and care for the cocoa trees for three to five years.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Harvest the cocoa pods in very hot temperatures.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Remove the beans from the pods.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Ferment the beans for six days and dry them for ten days.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Take the sacks of beans to sell to cocoa buyers.</a:t>
            </a:r>
            <a:endParaRPr lang="en-GB" altLang="en-US" sz="1400">
              <a:latin typeface="Comic Sans MS" panose="030F0702030302020204" pitchFamily="66" charset="0"/>
            </a:endParaRPr>
          </a:p>
        </p:txBody>
      </p:sp>
      <p:pic>
        <p:nvPicPr>
          <p:cNvPr id="14348" name="Picture 6">
            <a:extLst>
              <a:ext uri="{FF2B5EF4-FFF2-40B4-BE49-F238E27FC236}">
                <a16:creationId xmlns:a16="http://schemas.microsoft.com/office/drawing/2014/main" id="{07E2E27D-8D39-40E5-801A-E755CE6EE08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16075" y="7291388"/>
            <a:ext cx="2959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8">
            <a:extLst>
              <a:ext uri="{FF2B5EF4-FFF2-40B4-BE49-F238E27FC236}">
                <a16:creationId xmlns:a16="http://schemas.microsoft.com/office/drawing/2014/main" id="{3A2E817F-850B-4832-B4AD-779766729D7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16450" y="7288213"/>
            <a:ext cx="29591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C5772A41-98CA-4356-984E-B25398BD5EB7}"/>
              </a:ext>
            </a:extLst>
          </p:cNvPr>
          <p:cNvSpPr>
            <a:spLocks noChangeArrowheads="1"/>
          </p:cNvSpPr>
          <p:nvPr/>
        </p:nvSpPr>
        <p:spPr bwMode="auto">
          <a:xfrm>
            <a:off x="6572249" y="2108199"/>
            <a:ext cx="26209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en-US" sz="1400" b="1">
                <a:solidFill>
                  <a:srgbClr val="000000"/>
                </a:solidFill>
                <a:latin typeface="Comic Sans MS" panose="030F0702030302020204" pitchFamily="66" charset="0"/>
              </a:rPr>
              <a:t>Shops:</a:t>
            </a:r>
            <a:endParaRPr lang="en-GB" altLang="en-US" sz="1400">
              <a:solidFill>
                <a:srgbClr val="000000"/>
              </a:solidFill>
              <a:latin typeface="Comic Sans MS" panose="030F0702030302020204" pitchFamily="66" charset="0"/>
            </a:endParaRP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Buy the chocolate bars from the chocolate companies.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Sell the chocolate bars to shoppers</a:t>
            </a:r>
            <a:r>
              <a:rPr lang="en-GB" altLang="en-US" sz="1200">
                <a:solidFill>
                  <a:srgbClr val="000000"/>
                </a:solidFill>
                <a:latin typeface="Comic Sans MS" panose="030F0702030302020204" pitchFamily="66" charset="0"/>
              </a:rPr>
              <a:t>.</a:t>
            </a:r>
            <a:endParaRPr lang="en-GB" altLang="en-US" sz="1200">
              <a:latin typeface="Comic Sans MS" panose="030F0702030302020204" pitchFamily="66" charset="0"/>
            </a:endParaRPr>
          </a:p>
        </p:txBody>
      </p:sp>
      <p:sp>
        <p:nvSpPr>
          <p:cNvPr id="22" name="Rectangle 21">
            <a:extLst>
              <a:ext uri="{FF2B5EF4-FFF2-40B4-BE49-F238E27FC236}">
                <a16:creationId xmlns:a16="http://schemas.microsoft.com/office/drawing/2014/main" id="{51DFE36D-286E-4263-9448-44292C8DE73C}"/>
              </a:ext>
            </a:extLst>
          </p:cNvPr>
          <p:cNvSpPr>
            <a:spLocks noChangeArrowheads="1"/>
          </p:cNvSpPr>
          <p:nvPr/>
        </p:nvSpPr>
        <p:spPr bwMode="auto">
          <a:xfrm>
            <a:off x="5464175" y="5611813"/>
            <a:ext cx="18827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en-US" sz="1400" b="1">
                <a:solidFill>
                  <a:srgbClr val="000000"/>
                </a:solidFill>
                <a:latin typeface="Comic Sans MS" panose="030F0702030302020204" pitchFamily="66" charset="0"/>
              </a:rPr>
              <a:t>UK Government: </a:t>
            </a:r>
            <a:endParaRPr lang="en-GB" altLang="en-US" sz="1400">
              <a:solidFill>
                <a:srgbClr val="000000"/>
              </a:solidFill>
              <a:latin typeface="Comic Sans MS" panose="030F0702030302020204" pitchFamily="66" charset="0"/>
            </a:endParaRP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Charges tax on the chocolate bars.</a:t>
            </a:r>
            <a:endParaRPr lang="en-GB" altLang="en-US" sz="1400">
              <a:latin typeface="Comic Sans MS" panose="030F0702030302020204" pitchFamily="66" charset="0"/>
            </a:endParaRPr>
          </a:p>
        </p:txBody>
      </p:sp>
      <p:sp>
        <p:nvSpPr>
          <p:cNvPr id="23" name="Rectangle 22">
            <a:extLst>
              <a:ext uri="{FF2B5EF4-FFF2-40B4-BE49-F238E27FC236}">
                <a16:creationId xmlns:a16="http://schemas.microsoft.com/office/drawing/2014/main" id="{1EEFB3D5-C816-4DE8-9509-77194DC7B42B}"/>
              </a:ext>
            </a:extLst>
          </p:cNvPr>
          <p:cNvSpPr>
            <a:spLocks noChangeArrowheads="1"/>
          </p:cNvSpPr>
          <p:nvPr/>
        </p:nvSpPr>
        <p:spPr bwMode="auto">
          <a:xfrm>
            <a:off x="609599" y="4541837"/>
            <a:ext cx="273685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en-US" sz="1400" b="1">
                <a:solidFill>
                  <a:srgbClr val="000000"/>
                </a:solidFill>
                <a:latin typeface="Comic Sans MS" panose="030F0702030302020204" pitchFamily="66" charset="0"/>
              </a:rPr>
              <a:t>Chocolate companies:</a:t>
            </a:r>
            <a:endParaRPr lang="en-GB" altLang="en-US" sz="1400">
              <a:solidFill>
                <a:srgbClr val="000000"/>
              </a:solidFill>
              <a:latin typeface="Comic Sans MS" panose="030F0702030302020204" pitchFamily="66" charset="0"/>
            </a:endParaRP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Buy the cocoa solids and cocoa butter.</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Buy the other ingredients.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Make the chocolate bars.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Pay for the chocolate bar wrappers.</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Pay for advertising the chocolate bars.</a:t>
            </a:r>
            <a:endParaRPr lang="en-GB" altLang="en-US" sz="1400">
              <a:latin typeface="Comic Sans MS" panose="030F0702030302020204" pitchFamily="66" charset="0"/>
            </a:endParaRPr>
          </a:p>
        </p:txBody>
      </p:sp>
      <p:pic>
        <p:nvPicPr>
          <p:cNvPr id="14353" name="Picture 11">
            <a:extLst>
              <a:ext uri="{FF2B5EF4-FFF2-40B4-BE49-F238E27FC236}">
                <a16:creationId xmlns:a16="http://schemas.microsoft.com/office/drawing/2014/main" id="{E6CF1F1D-E4D6-449B-97DF-90F3309FC62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825" y="7305675"/>
            <a:ext cx="29591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ECB9CB2-0D38-4329-988F-99998F00AF3F}"/>
              </a:ext>
            </a:extLst>
          </p:cNvPr>
          <p:cNvSpPr txBox="1">
            <a:spLocks noChangeArrowheads="1"/>
          </p:cNvSpPr>
          <p:nvPr/>
        </p:nvSpPr>
        <p:spPr bwMode="auto">
          <a:xfrm>
            <a:off x="609600" y="2646363"/>
            <a:ext cx="21939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en-US" sz="1400" b="1">
                <a:solidFill>
                  <a:srgbClr val="000000"/>
                </a:solidFill>
                <a:latin typeface="Comic Sans MS" panose="030F0702030302020204" pitchFamily="66" charset="0"/>
              </a:rPr>
              <a:t>Importers</a:t>
            </a:r>
            <a:endParaRPr lang="en-GB" altLang="en-US" sz="1400">
              <a:solidFill>
                <a:srgbClr val="000000"/>
              </a:solidFill>
              <a:latin typeface="Comic Sans MS" panose="030F0702030302020204" pitchFamily="66" charset="0"/>
            </a:endParaRP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Arranges transport for the beans to the UK.</a:t>
            </a: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Turn the beans into cocoa solids and cocoa butter.</a:t>
            </a:r>
            <a:endParaRPr lang="en-GB" altLang="en-US" sz="1400">
              <a:latin typeface="Comic Sans MS" panose="030F0702030302020204" pitchFamily="66" charset="0"/>
            </a:endParaRPr>
          </a:p>
        </p:txBody>
      </p:sp>
      <p:pic>
        <p:nvPicPr>
          <p:cNvPr id="27" name="Picture 26">
            <a:extLst>
              <a:ext uri="{FF2B5EF4-FFF2-40B4-BE49-F238E27FC236}">
                <a16:creationId xmlns:a16="http://schemas.microsoft.com/office/drawing/2014/main" id="{E2DE7AC2-6569-4412-9776-860B0D3A9B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4737" y="2995612"/>
            <a:ext cx="542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72A9EE01-D2B5-4D44-B58C-52BED294CA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8161" y="755649"/>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34F8D1CB-8ADB-4C36-B140-20D5D68ECB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6611" y="5838825"/>
            <a:ext cx="781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78171B3-5E3B-4F55-9B7D-F2D16088EA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77237" y="5668963"/>
            <a:ext cx="676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79F80F07-A240-497C-9B3A-0540EFDFAF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46712" y="4094163"/>
            <a:ext cx="5048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a:ext uri="{FF2B5EF4-FFF2-40B4-BE49-F238E27FC236}">
                <a16:creationId xmlns:a16="http://schemas.microsoft.com/office/drawing/2014/main" id="{44BF40D9-08F1-4508-A2B6-DBAF8192A829}"/>
              </a:ext>
            </a:extLst>
          </p:cNvPr>
          <p:cNvSpPr>
            <a:spLocks noChangeArrowheads="1"/>
          </p:cNvSpPr>
          <p:nvPr/>
        </p:nvSpPr>
        <p:spPr bwMode="auto">
          <a:xfrm>
            <a:off x="6873875" y="3878262"/>
            <a:ext cx="16478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lnSpc>
                <a:spcPct val="93000"/>
              </a:lnSpc>
              <a:spcBef>
                <a:spcPct val="0"/>
              </a:spcBef>
              <a:buClr>
                <a:srgbClr val="000000"/>
              </a:buClr>
              <a:buSzPct val="45000"/>
              <a:buFont typeface="Wingdings" panose="05000000000000000000" pitchFamily="2" charset="2"/>
              <a:buNone/>
            </a:pPr>
            <a:r>
              <a:rPr lang="en-GB" altLang="en-US" sz="1400" b="1">
                <a:solidFill>
                  <a:srgbClr val="000000"/>
                </a:solidFill>
                <a:latin typeface="Comic Sans MS" panose="030F0702030302020204" pitchFamily="66" charset="0"/>
              </a:rPr>
              <a:t>Government: </a:t>
            </a:r>
            <a:endParaRPr lang="en-GB" altLang="en-US" sz="1400">
              <a:solidFill>
                <a:srgbClr val="000000"/>
              </a:solidFill>
              <a:latin typeface="Comic Sans MS" panose="030F0702030302020204" pitchFamily="66" charset="0"/>
            </a:endParaRPr>
          </a:p>
          <a:p>
            <a:pPr eaLnBrk="1">
              <a:lnSpc>
                <a:spcPct val="93000"/>
              </a:lnSpc>
              <a:spcBef>
                <a:spcPct val="0"/>
              </a:spcBef>
              <a:buClr>
                <a:srgbClr val="000000"/>
              </a:buClr>
              <a:buSzPct val="45000"/>
              <a:buFont typeface="Wingdings" panose="05000000000000000000" pitchFamily="2" charset="2"/>
              <a:buNone/>
            </a:pPr>
            <a:r>
              <a:rPr lang="en-GB" altLang="en-US" sz="1400">
                <a:solidFill>
                  <a:srgbClr val="000000"/>
                </a:solidFill>
                <a:latin typeface="Comic Sans MS" panose="030F0702030302020204" pitchFamily="66" charset="0"/>
              </a:rPr>
              <a:t>• Money received  from foreign buyers.</a:t>
            </a:r>
            <a:endParaRPr lang="en-GB" altLang="en-US" sz="1400">
              <a:latin typeface="Comic Sans MS" panose="030F0702030302020204" pitchFamily="66" charset="0"/>
            </a:endParaRPr>
          </a:p>
        </p:txBody>
      </p:sp>
      <p:pic>
        <p:nvPicPr>
          <p:cNvPr id="37" name="Picture 36">
            <a:extLst>
              <a:ext uri="{FF2B5EF4-FFF2-40B4-BE49-F238E27FC236}">
                <a16:creationId xmlns:a16="http://schemas.microsoft.com/office/drawing/2014/main" id="{1994E5FE-CE10-4987-9F4C-F7E506B0FDB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94336" y="2511424"/>
            <a:ext cx="781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3C7108A9-DC95-46EF-BD2E-7A7EDBC10366}"/>
              </a:ext>
            </a:extLst>
          </p:cNvPr>
          <p:cNvSpPr txBox="1">
            <a:spLocks noChangeArrowheads="1"/>
          </p:cNvSpPr>
          <p:nvPr/>
        </p:nvSpPr>
        <p:spPr bwMode="auto">
          <a:xfrm>
            <a:off x="5159374" y="333374"/>
            <a:ext cx="2265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a:latin typeface="Comic Sans MS" panose="030F0702030302020204" pitchFamily="66" charset="0"/>
              </a:rPr>
              <a:t>2. a) Calculate the amount of money a cocoa bean farmer gets as a percentage of the price of a bar of chocolate?</a:t>
            </a:r>
          </a:p>
        </p:txBody>
      </p:sp>
      <p:pic>
        <p:nvPicPr>
          <p:cNvPr id="14363" name="Picture 2">
            <a:extLst>
              <a:ext uri="{FF2B5EF4-FFF2-40B4-BE49-F238E27FC236}">
                <a16:creationId xmlns:a16="http://schemas.microsoft.com/office/drawing/2014/main" id="{32893D8D-646D-4F6F-A78A-08FC6494D92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21000" y="9307513"/>
            <a:ext cx="6324600"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4" name="TextBox 43">
            <a:extLst>
              <a:ext uri="{FF2B5EF4-FFF2-40B4-BE49-F238E27FC236}">
                <a16:creationId xmlns:a16="http://schemas.microsoft.com/office/drawing/2014/main" id="{5F86CB5B-666E-4D11-824B-EA869482EE47}"/>
              </a:ext>
            </a:extLst>
          </p:cNvPr>
          <p:cNvSpPr txBox="1">
            <a:spLocks noChangeArrowheads="1"/>
          </p:cNvSpPr>
          <p:nvPr/>
        </p:nvSpPr>
        <p:spPr bwMode="auto">
          <a:xfrm>
            <a:off x="5159374" y="323849"/>
            <a:ext cx="2265362" cy="1169988"/>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a:latin typeface="Comic Sans MS" panose="030F0702030302020204" pitchFamily="66" charset="0"/>
              </a:rPr>
              <a:t>b) Calculate the percentage that the chocolate company gets.</a:t>
            </a:r>
          </a:p>
          <a:p>
            <a:pPr algn="ctr">
              <a:spcBef>
                <a:spcPct val="0"/>
              </a:spcBef>
              <a:buFontTx/>
              <a:buNone/>
            </a:pPr>
            <a:endParaRPr lang="en-GB" altLang="en-US" sz="1400">
              <a:latin typeface="Comic Sans MS" panose="030F0702030302020204" pitchFamily="66" charset="0"/>
            </a:endParaRPr>
          </a:p>
          <a:p>
            <a:pPr algn="ctr">
              <a:spcBef>
                <a:spcPct val="0"/>
              </a:spcBef>
              <a:buFontTx/>
              <a:buNone/>
            </a:pPr>
            <a:endParaRPr lang="en-GB" altLang="en-US" sz="1400">
              <a:latin typeface="Comic Sans MS" panose="030F0702030302020204" pitchFamily="66" charset="0"/>
            </a:endParaRPr>
          </a:p>
        </p:txBody>
      </p:sp>
      <p:sp>
        <p:nvSpPr>
          <p:cNvPr id="45" name="TextBox 44">
            <a:extLst>
              <a:ext uri="{FF2B5EF4-FFF2-40B4-BE49-F238E27FC236}">
                <a16:creationId xmlns:a16="http://schemas.microsoft.com/office/drawing/2014/main" id="{AD7ABF9D-771E-4AAC-99F1-10FFFB302D1F}"/>
              </a:ext>
            </a:extLst>
          </p:cNvPr>
          <p:cNvSpPr txBox="1">
            <a:spLocks noChangeArrowheads="1"/>
          </p:cNvSpPr>
          <p:nvPr/>
        </p:nvSpPr>
        <p:spPr bwMode="auto">
          <a:xfrm>
            <a:off x="5206999" y="311149"/>
            <a:ext cx="2265362" cy="738188"/>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400">
                <a:latin typeface="Comic Sans MS" panose="030F0702030302020204" pitchFamily="66" charset="0"/>
              </a:rPr>
              <a:t>c) Do you think the farmer gets a fair price?</a:t>
            </a:r>
          </a:p>
          <a:p>
            <a:pPr algn="ctr">
              <a:spcBef>
                <a:spcPct val="0"/>
              </a:spcBef>
              <a:buFontTx/>
              <a:buNone/>
            </a:pPr>
            <a:endParaRPr lang="en-GB" altLang="en-US" sz="1400">
              <a:latin typeface="Comic Sans MS" panose="030F0702030302020204" pitchFamily="66" charset="0"/>
            </a:endParaRPr>
          </a:p>
        </p:txBody>
      </p:sp>
      <p:pic>
        <p:nvPicPr>
          <p:cNvPr id="14366" name="Picture 3">
            <a:extLst>
              <a:ext uri="{FF2B5EF4-FFF2-40B4-BE49-F238E27FC236}">
                <a16:creationId xmlns:a16="http://schemas.microsoft.com/office/drawing/2014/main" id="{D519683B-8074-4A69-989F-4DC2D2EFE45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6075" y="7953375"/>
            <a:ext cx="895985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B4AFDC57-AC86-4A44-80D3-F63A4094E57D}"/>
              </a:ext>
            </a:extLst>
          </p:cNvPr>
          <p:cNvSpPr txBox="1">
            <a:spLocks noChangeArrowheads="1"/>
          </p:cNvSpPr>
          <p:nvPr/>
        </p:nvSpPr>
        <p:spPr bwMode="auto">
          <a:xfrm>
            <a:off x="603250" y="2211388"/>
            <a:ext cx="1355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latin typeface="Comic Sans MS" panose="030F0702030302020204" pitchFamily="66" charset="0"/>
              </a:rPr>
              <a:t>Money earnt:</a:t>
            </a:r>
          </a:p>
        </p:txBody>
      </p:sp>
      <p:sp>
        <p:nvSpPr>
          <p:cNvPr id="49" name="TextBox 48">
            <a:extLst>
              <a:ext uri="{FF2B5EF4-FFF2-40B4-BE49-F238E27FC236}">
                <a16:creationId xmlns:a16="http://schemas.microsoft.com/office/drawing/2014/main" id="{48395B07-25FC-4B40-AB37-B83E14AA0753}"/>
              </a:ext>
            </a:extLst>
          </p:cNvPr>
          <p:cNvSpPr txBox="1">
            <a:spLocks noChangeArrowheads="1"/>
          </p:cNvSpPr>
          <p:nvPr/>
        </p:nvSpPr>
        <p:spPr bwMode="auto">
          <a:xfrm>
            <a:off x="609599" y="4049713"/>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latin typeface="Comic Sans MS" panose="030F0702030302020204" pitchFamily="66" charset="0"/>
              </a:rPr>
              <a:t>Money earnt:</a:t>
            </a:r>
          </a:p>
        </p:txBody>
      </p:sp>
      <p:sp>
        <p:nvSpPr>
          <p:cNvPr id="50" name="TextBox 49">
            <a:extLst>
              <a:ext uri="{FF2B5EF4-FFF2-40B4-BE49-F238E27FC236}">
                <a16:creationId xmlns:a16="http://schemas.microsoft.com/office/drawing/2014/main" id="{ACD3BC3F-30CC-43C5-B421-F8B73EFC9744}"/>
              </a:ext>
            </a:extLst>
          </p:cNvPr>
          <p:cNvSpPr txBox="1">
            <a:spLocks noChangeArrowheads="1"/>
          </p:cNvSpPr>
          <p:nvPr/>
        </p:nvSpPr>
        <p:spPr bwMode="auto">
          <a:xfrm>
            <a:off x="615950" y="6346825"/>
            <a:ext cx="135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latin typeface="Comic Sans MS" panose="030F0702030302020204" pitchFamily="66" charset="0"/>
              </a:rPr>
              <a:t>Money earnt:</a:t>
            </a:r>
          </a:p>
        </p:txBody>
      </p:sp>
      <p:sp>
        <p:nvSpPr>
          <p:cNvPr id="51" name="TextBox 50">
            <a:extLst>
              <a:ext uri="{FF2B5EF4-FFF2-40B4-BE49-F238E27FC236}">
                <a16:creationId xmlns:a16="http://schemas.microsoft.com/office/drawing/2014/main" id="{51E438D3-7DA3-4FD8-8195-ED7CC93CE3DC}"/>
              </a:ext>
            </a:extLst>
          </p:cNvPr>
          <p:cNvSpPr txBox="1">
            <a:spLocks noChangeArrowheads="1"/>
          </p:cNvSpPr>
          <p:nvPr/>
        </p:nvSpPr>
        <p:spPr bwMode="auto">
          <a:xfrm>
            <a:off x="5472112" y="6229350"/>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latin typeface="Comic Sans MS" panose="030F0702030302020204" pitchFamily="66" charset="0"/>
              </a:rPr>
              <a:t>Money earnt:</a:t>
            </a:r>
          </a:p>
        </p:txBody>
      </p:sp>
      <p:sp>
        <p:nvSpPr>
          <p:cNvPr id="52" name="TextBox 51">
            <a:extLst>
              <a:ext uri="{FF2B5EF4-FFF2-40B4-BE49-F238E27FC236}">
                <a16:creationId xmlns:a16="http://schemas.microsoft.com/office/drawing/2014/main" id="{54309D59-A9BA-471E-9297-E3C036F6FF6F}"/>
              </a:ext>
            </a:extLst>
          </p:cNvPr>
          <p:cNvSpPr txBox="1">
            <a:spLocks noChangeArrowheads="1"/>
          </p:cNvSpPr>
          <p:nvPr/>
        </p:nvSpPr>
        <p:spPr bwMode="auto">
          <a:xfrm>
            <a:off x="6862762" y="4683124"/>
            <a:ext cx="1355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latin typeface="Comic Sans MS" panose="030F0702030302020204" pitchFamily="66" charset="0"/>
              </a:rPr>
              <a:t>Money earnt:</a:t>
            </a:r>
          </a:p>
        </p:txBody>
      </p:sp>
      <p:sp>
        <p:nvSpPr>
          <p:cNvPr id="53" name="TextBox 52">
            <a:extLst>
              <a:ext uri="{FF2B5EF4-FFF2-40B4-BE49-F238E27FC236}">
                <a16:creationId xmlns:a16="http://schemas.microsoft.com/office/drawing/2014/main" id="{DA8D8538-50D5-478B-A099-85E372773728}"/>
              </a:ext>
            </a:extLst>
          </p:cNvPr>
          <p:cNvSpPr txBox="1">
            <a:spLocks noChangeArrowheads="1"/>
          </p:cNvSpPr>
          <p:nvPr/>
        </p:nvSpPr>
        <p:spPr bwMode="auto">
          <a:xfrm>
            <a:off x="6572250" y="3303588"/>
            <a:ext cx="135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latin typeface="Comic Sans MS" panose="030F0702030302020204" pitchFamily="66" charset="0"/>
              </a:rPr>
              <a:t>Money earnt: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22">
                                            <p:txEl>
                                              <p:pRg st="0" end="0"/>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1"/>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39">
                                            <p:txEl>
                                              <p:pRg st="0" end="0"/>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2"/>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500"/>
                                        <p:tgtEl>
                                          <p:spTgt spid="36"/>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nodeType="clickEffect">
                                  <p:stCondLst>
                                    <p:cond delay="0"/>
                                  </p:stCondLst>
                                  <p:childTnLst>
                                    <p:set>
                                      <p:cBhvr>
                                        <p:cTn id="137" dur="1" fill="hold">
                                          <p:stCondLst>
                                            <p:cond delay="0"/>
                                          </p:stCondLst>
                                        </p:cTn>
                                        <p:tgtEl>
                                          <p:spTgt spid="17">
                                            <p:txEl>
                                              <p:pRg st="0" end="0"/>
                                            </p:txEl>
                                          </p:spTgt>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14"/>
                                        </p:tgtEl>
                                        <p:attrNameLst>
                                          <p:attrName>style.visibility</p:attrName>
                                        </p:attrNameLst>
                                      </p:cBhvr>
                                      <p:to>
                                        <p:strVal val="visible"/>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 presetClass="entr" presetSubtype="0" fill="hold" nodeType="clickEffect">
                                  <p:stCondLst>
                                    <p:cond delay="0"/>
                                  </p:stCondLst>
                                  <p:childTnLst>
                                    <p:set>
                                      <p:cBhvr>
                                        <p:cTn id="143"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nodeType="clickEffect">
                                  <p:stCondLst>
                                    <p:cond delay="0"/>
                                  </p:stCondLst>
                                  <p:childTnLst>
                                    <p:set>
                                      <p:cBhvr>
                                        <p:cTn id="147"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53"/>
                                        </p:tgtEl>
                                        <p:attrNameLst>
                                          <p:attrName>style.visibility</p:attrName>
                                        </p:attrNameLst>
                                      </p:cBhvr>
                                      <p:to>
                                        <p:strVal val="visible"/>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fade">
                                      <p:cBhvr>
                                        <p:cTn id="156" dur="500"/>
                                        <p:tgtEl>
                                          <p:spTgt spid="3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44"/>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animBg="1"/>
      <p:bldP spid="45" grpId="0" animBg="1"/>
      <p:bldP spid="43" grpId="0"/>
      <p:bldP spid="49" grpId="0"/>
      <p:bldP spid="50" grpId="0"/>
      <p:bldP spid="51"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44554-2220-463E-AD65-C4D55B4F224F}"/>
              </a:ext>
            </a:extLst>
          </p:cNvPr>
          <p:cNvSpPr>
            <a:spLocks noGrp="1"/>
          </p:cNvSpPr>
          <p:nvPr>
            <p:ph type="title"/>
          </p:nvPr>
        </p:nvSpPr>
        <p:spPr/>
        <p:txBody>
          <a:bodyPr anchor="ctr"/>
          <a:lstStyle/>
          <a:p>
            <a:pPr algn="ctr"/>
            <a:r>
              <a:rPr lang="en-GB" altLang="en-US" dirty="0">
                <a:latin typeface="Comic Sans MS" panose="030F0702030302020204" pitchFamily="66" charset="0"/>
                <a:hlinkClick r:id="rId3"/>
              </a:rPr>
              <a:t>What is Unfair Trade?</a:t>
            </a:r>
            <a:endParaRPr lang="en-GB" dirty="0"/>
          </a:p>
        </p:txBody>
      </p:sp>
      <p:sp>
        <p:nvSpPr>
          <p:cNvPr id="20483" name="Rectangle 6">
            <a:extLst>
              <a:ext uri="{FF2B5EF4-FFF2-40B4-BE49-F238E27FC236}">
                <a16:creationId xmlns:a16="http://schemas.microsoft.com/office/drawing/2014/main" id="{631C1C20-7B27-4AA7-B81C-490470DFBC59}"/>
              </a:ext>
            </a:extLst>
          </p:cNvPr>
          <p:cNvSpPr>
            <a:spLocks noGrp="1" noChangeArrowheads="1"/>
          </p:cNvSpPr>
          <p:nvPr>
            <p:ph sz="half" idx="1"/>
          </p:nvPr>
        </p:nvSpPr>
        <p:spPr>
          <a:ln>
            <a:noFill/>
          </a:ln>
        </p:spPr>
        <p:txBody>
          <a:bodyPr vert="horz" lIns="54864" tIns="45720" rIns="91440" bIns="45720" rtlCol="0" anchor="ctr">
            <a:normAutofit fontScale="92500" lnSpcReduction="10000"/>
          </a:bodyPr>
          <a:lstStyle/>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600" dirty="0">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600" dirty="0">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600" dirty="0">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600" dirty="0">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Poor living conditions. </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Child or forced labour.</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Poor working conditions.</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Low wage, not enough to</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cover the cost of production. </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Increased poverty for</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producers in LICs.</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endParaRPr lang="en-GB" altLang="en-US" sz="200" dirty="0">
              <a:solidFill>
                <a:schemeClr val="tx1"/>
              </a:solidFill>
              <a:latin typeface="Comic Sans MS" panose="030F0702030302020204" pitchFamily="66" charset="0"/>
            </a:endParaRP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 Negative impact on the </a:t>
            </a:r>
          </a:p>
          <a:p>
            <a:pPr>
              <a:spcBef>
                <a:spcPts val="0"/>
              </a:spcBef>
              <a:buNone/>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a:pPr>
            <a:r>
              <a:rPr lang="en-GB" altLang="en-US" sz="2400" dirty="0">
                <a:solidFill>
                  <a:schemeClr val="tx1"/>
                </a:solidFill>
                <a:latin typeface="Comic Sans MS" panose="030F0702030302020204" pitchFamily="66" charset="0"/>
              </a:rPr>
              <a:t>environment.</a:t>
            </a:r>
          </a:p>
          <a:p>
            <a:pPr marL="88900" indent="0">
              <a:buNone/>
              <a:tabLst>
                <a:tab pos="88900" algn="l"/>
              </a:tabLst>
              <a:defRPr/>
            </a:pPr>
            <a:endParaRPr lang="en-GB" altLang="en-US" dirty="0"/>
          </a:p>
        </p:txBody>
      </p:sp>
      <p:sp>
        <p:nvSpPr>
          <p:cNvPr id="2" name="Content Placeholder 1">
            <a:extLst>
              <a:ext uri="{FF2B5EF4-FFF2-40B4-BE49-F238E27FC236}">
                <a16:creationId xmlns:a16="http://schemas.microsoft.com/office/drawing/2014/main" id="{881DE473-87F8-4CCC-913F-C183FE446DB6}"/>
              </a:ext>
            </a:extLst>
          </p:cNvPr>
          <p:cNvSpPr>
            <a:spLocks noGrp="1"/>
          </p:cNvSpPr>
          <p:nvPr>
            <p:ph sz="half" idx="2"/>
          </p:nvPr>
        </p:nvSpPr>
        <p:spPr/>
        <p:txBody>
          <a:bodyPr/>
          <a:lstStyle/>
          <a:p>
            <a:endParaRPr lang="en-GB"/>
          </a:p>
        </p:txBody>
      </p:sp>
      <p:pic>
        <p:nvPicPr>
          <p:cNvPr id="16387" name="Picture 2" descr="http://behance.vo.llnwd.net/profiles5/126574/projects/321240/1265741254878802.jpg">
            <a:extLst>
              <a:ext uri="{FF2B5EF4-FFF2-40B4-BE49-F238E27FC236}">
                <a16:creationId xmlns:a16="http://schemas.microsoft.com/office/drawing/2014/main" id="{0E282836-6BA1-45B4-BD9F-18AC2D9CC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4" y="7461250"/>
            <a:ext cx="34305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Content Placeholder 7" descr="who controls the food system.JPG">
            <a:extLst>
              <a:ext uri="{FF2B5EF4-FFF2-40B4-BE49-F238E27FC236}">
                <a16:creationId xmlns:a16="http://schemas.microsoft.com/office/drawing/2014/main" id="{2E17242A-888C-49CA-B023-D306792F1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5059"/>
          <a:stretch>
            <a:fillRect/>
          </a:stretch>
        </p:blipFill>
        <p:spPr bwMode="auto">
          <a:xfrm>
            <a:off x="1524001" y="7461250"/>
            <a:ext cx="5199063"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5" descr="6a00d8341bf90b53ef0120a4ca3fe9970b-800wi">
            <a:extLst>
              <a:ext uri="{FF2B5EF4-FFF2-40B4-BE49-F238E27FC236}">
                <a16:creationId xmlns:a16="http://schemas.microsoft.com/office/drawing/2014/main" id="{47977B0D-7A4B-4569-AA89-C157BD759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2300"/>
          <a:stretch>
            <a:fillRect/>
          </a:stretch>
        </p:blipFill>
        <p:spPr bwMode="auto">
          <a:xfrm>
            <a:off x="5165862" y="2156489"/>
            <a:ext cx="4032250" cy="28971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1C9BE0-9B1F-4D7B-974B-3B8D172A223E}"/>
              </a:ext>
            </a:extLst>
          </p:cNvPr>
          <p:cNvSpPr txBox="1">
            <a:spLocks noChangeArrowheads="1"/>
          </p:cNvSpPr>
          <p:nvPr/>
        </p:nvSpPr>
        <p:spPr bwMode="auto">
          <a:xfrm>
            <a:off x="677334" y="5925296"/>
            <a:ext cx="4184035" cy="769441"/>
          </a:xfrm>
          <a:prstGeom prst="rect">
            <a:avLst/>
          </a:prstGeom>
          <a:solidFill>
            <a:srgbClr val="AFEAFF"/>
          </a:solidFill>
          <a:ln w="9525">
            <a:solidFill>
              <a:srgbClr val="00B0F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200">
                <a:latin typeface="Comic Sans MS" panose="030F0702030302020204" pitchFamily="66" charset="0"/>
              </a:rPr>
              <a:t>How can this problem be solved?</a:t>
            </a:r>
          </a:p>
        </p:txBody>
      </p:sp>
      <p:sp>
        <p:nvSpPr>
          <p:cNvPr id="18" name="Rectangle 6">
            <a:extLst>
              <a:ext uri="{FF2B5EF4-FFF2-40B4-BE49-F238E27FC236}">
                <a16:creationId xmlns:a16="http://schemas.microsoft.com/office/drawing/2014/main" id="{7FC0D734-4C0C-404A-B793-63CE90B49F85}"/>
              </a:ext>
            </a:extLst>
          </p:cNvPr>
          <p:cNvSpPr txBox="1">
            <a:spLocks noChangeArrowheads="1"/>
          </p:cNvSpPr>
          <p:nvPr/>
        </p:nvSpPr>
        <p:spPr bwMode="auto">
          <a:xfrm>
            <a:off x="5051228" y="5138608"/>
            <a:ext cx="4222774" cy="15561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a:lstStyle>
            <a:lvl1pPr marL="88900">
              <a:spcBef>
                <a:spcPct val="20000"/>
              </a:spcBef>
              <a:buChar char="•"/>
              <a:tabLst>
                <a:tab pos="88900" algn="l"/>
              </a:tabLst>
              <a:defRPr sz="3200">
                <a:solidFill>
                  <a:schemeClr val="tx1"/>
                </a:solidFill>
                <a:latin typeface="Arial" panose="020B0604020202020204" pitchFamily="34" charset="0"/>
              </a:defRPr>
            </a:lvl1pPr>
            <a:lvl2pPr marL="742950" indent="-285750">
              <a:spcBef>
                <a:spcPct val="20000"/>
              </a:spcBef>
              <a:buChar char="–"/>
              <a:tabLst>
                <a:tab pos="88900" algn="l"/>
              </a:tabLst>
              <a:defRPr sz="2800">
                <a:solidFill>
                  <a:schemeClr val="tx1"/>
                </a:solidFill>
                <a:latin typeface="Arial" panose="020B0604020202020204" pitchFamily="34" charset="0"/>
              </a:defRPr>
            </a:lvl2pPr>
            <a:lvl3pPr marL="1143000" indent="-228600">
              <a:spcBef>
                <a:spcPct val="20000"/>
              </a:spcBef>
              <a:buChar char="•"/>
              <a:tabLst>
                <a:tab pos="88900" algn="l"/>
              </a:tabLst>
              <a:defRPr sz="2400">
                <a:solidFill>
                  <a:schemeClr val="tx1"/>
                </a:solidFill>
                <a:latin typeface="Arial" panose="020B0604020202020204" pitchFamily="34" charset="0"/>
              </a:defRPr>
            </a:lvl3pPr>
            <a:lvl4pPr marL="1600200" indent="-228600">
              <a:spcBef>
                <a:spcPct val="20000"/>
              </a:spcBef>
              <a:buChar char="–"/>
              <a:tabLst>
                <a:tab pos="88900" algn="l"/>
              </a:tabLst>
              <a:defRPr sz="2000">
                <a:solidFill>
                  <a:schemeClr val="tx1"/>
                </a:solidFill>
                <a:latin typeface="Arial" panose="020B0604020202020204" pitchFamily="34" charset="0"/>
              </a:defRPr>
            </a:lvl4pPr>
            <a:lvl5pPr marL="2057400" indent="-228600">
              <a:spcBef>
                <a:spcPct val="20000"/>
              </a:spcBef>
              <a:buChar char="»"/>
              <a:tabLst>
                <a:tab pos="88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8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8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8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8900" algn="l"/>
              </a:tabLst>
              <a:defRPr sz="2000">
                <a:solidFill>
                  <a:schemeClr val="tx1"/>
                </a:solidFill>
                <a:latin typeface="Arial" panose="020B0604020202020204" pitchFamily="34" charset="0"/>
              </a:defRPr>
            </a:lvl9pPr>
          </a:lstStyle>
          <a:p>
            <a:pPr algn="ctr" eaLnBrk="1" hangingPunct="1">
              <a:buFont typeface="Wingdings 2" panose="05020102010507070707" pitchFamily="18" charset="2"/>
              <a:buNone/>
            </a:pPr>
            <a:r>
              <a:rPr lang="en-GB" altLang="en-US" sz="1800" dirty="0">
                <a:latin typeface="Comic Sans MS" panose="030F0702030302020204" pitchFamily="66" charset="0"/>
              </a:rPr>
              <a:t>Would you feel comfortable buying chocolate, sugar etc if you knew the farmers who grew it did not get a fair price for their labour and were struggling even to eat?</a:t>
            </a:r>
          </a:p>
        </p:txBody>
      </p:sp>
      <p:pic>
        <p:nvPicPr>
          <p:cNvPr id="16394" name="Picture 9" descr="eye ball png - Eyeball Clipart Png Realistic - Eyes Vector Png ...">
            <a:extLst>
              <a:ext uri="{FF2B5EF4-FFF2-40B4-BE49-F238E27FC236}">
                <a16:creationId xmlns:a16="http://schemas.microsoft.com/office/drawing/2014/main" id="{719A706A-3DB1-4E12-A067-E897523C39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4687" y="718466"/>
            <a:ext cx="7334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Down 10">
            <a:extLst>
              <a:ext uri="{FF2B5EF4-FFF2-40B4-BE49-F238E27FC236}">
                <a16:creationId xmlns:a16="http://schemas.microsoft.com/office/drawing/2014/main" id="{D528A65D-BAEF-491A-A2A5-6A3327B48049}"/>
              </a:ext>
            </a:extLst>
          </p:cNvPr>
          <p:cNvSpPr/>
          <p:nvPr/>
        </p:nvSpPr>
        <p:spPr>
          <a:xfrm rot="5400000">
            <a:off x="8224179" y="680365"/>
            <a:ext cx="358775" cy="1589088"/>
          </a:xfrm>
          <a:prstGeom prst="downArrow">
            <a:avLst/>
          </a:prstGeom>
          <a:solidFill>
            <a:srgbClr val="AFEA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Rectangle: Rounded Corners 11">
            <a:extLst>
              <a:ext uri="{FF2B5EF4-FFF2-40B4-BE49-F238E27FC236}">
                <a16:creationId xmlns:a16="http://schemas.microsoft.com/office/drawing/2014/main" id="{950C2BF5-8E9F-440B-A6EF-7CF85EB9E2D1}"/>
              </a:ext>
            </a:extLst>
          </p:cNvPr>
          <p:cNvSpPr/>
          <p:nvPr/>
        </p:nvSpPr>
        <p:spPr>
          <a:xfrm>
            <a:off x="7609023" y="585115"/>
            <a:ext cx="890588" cy="8048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latin typeface="Comic Sans MS" panose="030F0702030302020204" pitchFamily="66" charset="0"/>
              </a:rPr>
              <a:t>Click to watch </a:t>
            </a:r>
          </a:p>
          <a:p>
            <a:pPr algn="ctr">
              <a:defRPr/>
            </a:pPr>
            <a:r>
              <a:rPr lang="en-GB" sz="1400" dirty="0">
                <a:solidFill>
                  <a:schemeClr val="tx1"/>
                </a:solidFill>
                <a:latin typeface="Comic Sans MS" panose="030F0702030302020204" pitchFamily="66" charset="0"/>
              </a:rPr>
              <a:t>the clip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16" end="1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22" end="2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23" end="2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483">
                                            <p:txEl>
                                              <p:pRg st="29" end="2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3">
                                            <p:txEl>
                                              <p:pRg st="30" end="3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36" end="3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83">
                                            <p:txEl>
                                              <p:pRg st="37" end="3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iterate type="wd">
                                    <p:tmAbs val="300"/>
                                  </p:iterate>
                                  <p:childTnLst>
                                    <p:set>
                                      <p:cBhvr>
                                        <p:cTn id="3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292CB2D-143E-48E9-8208-D3A4BFFED147}"/>
              </a:ext>
            </a:extLst>
          </p:cNvPr>
          <p:cNvSpPr txBox="1">
            <a:spLocks noChangeArrowheads="1"/>
          </p:cNvSpPr>
          <p:nvPr/>
        </p:nvSpPr>
        <p:spPr bwMode="auto">
          <a:xfrm>
            <a:off x="7181987" y="3804445"/>
            <a:ext cx="2112963" cy="2381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3200">
                <a:solidFill>
                  <a:schemeClr val="tx1"/>
                </a:solidFill>
                <a:latin typeface="Arial" panose="020B0604020202020204" pitchFamily="34" charset="0"/>
              </a:defRPr>
            </a:lvl1pPr>
            <a:lvl2pPr marL="742950" indent="-28575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800">
                <a:solidFill>
                  <a:schemeClr val="tx1"/>
                </a:solidFill>
                <a:latin typeface="Arial" panose="020B0604020202020204" pitchFamily="34" charset="0"/>
              </a:defRPr>
            </a:lvl2pPr>
            <a:lvl3pPr marL="1143000" indent="-22860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400">
                <a:solidFill>
                  <a:schemeClr val="tx1"/>
                </a:solidFill>
                <a:latin typeface="Arial" panose="020B0604020202020204" pitchFamily="34" charset="0"/>
              </a:defRPr>
            </a:lvl3pPr>
            <a:lvl4pPr marL="1600200" indent="-22860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4pPr>
            <a:lvl5pPr marL="2057400" indent="-22860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9pPr>
          </a:lstStyle>
          <a:p>
            <a:pPr algn="ctr" eaLnBrk="1" hangingPunct="1">
              <a:buFontTx/>
              <a:buNone/>
            </a:pPr>
            <a:endParaRPr lang="en-GB" altLang="en-US" sz="2000">
              <a:latin typeface="Comic Sans MS" panose="030F0702030302020204" pitchFamily="66" charset="0"/>
            </a:endParaRPr>
          </a:p>
        </p:txBody>
      </p:sp>
      <p:pic>
        <p:nvPicPr>
          <p:cNvPr id="18435" name="Picture 5" descr="divine">
            <a:extLst>
              <a:ext uri="{FF2B5EF4-FFF2-40B4-BE49-F238E27FC236}">
                <a16:creationId xmlns:a16="http://schemas.microsoft.com/office/drawing/2014/main" id="{3ECA45F0-37FC-4FA6-84AA-8A8264E15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10"/>
          <a:stretch>
            <a:fillRect/>
          </a:stretch>
        </p:blipFill>
        <p:spPr bwMode="auto">
          <a:xfrm>
            <a:off x="5121949" y="3910807"/>
            <a:ext cx="20161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9FB9AF6-B474-46E4-AF42-0FFC8CB95830}"/>
              </a:ext>
            </a:extLst>
          </p:cNvPr>
          <p:cNvSpPr>
            <a:spLocks noGrp="1"/>
          </p:cNvSpPr>
          <p:nvPr>
            <p:ph type="title"/>
          </p:nvPr>
        </p:nvSpPr>
        <p:spPr/>
        <p:txBody>
          <a:bodyPr anchor="ctr"/>
          <a:lstStyle/>
          <a:p>
            <a:pPr algn="ctr"/>
            <a:r>
              <a:rPr lang="en-GB" altLang="en-US" dirty="0">
                <a:latin typeface="Comic Sans MS" panose="030F0702030302020204" pitchFamily="66" charset="0"/>
                <a:hlinkClick r:id="rId4"/>
              </a:rPr>
              <a:t>Fairtrade</a:t>
            </a:r>
            <a:endParaRPr lang="en-GB" dirty="0"/>
          </a:p>
        </p:txBody>
      </p:sp>
      <p:sp>
        <p:nvSpPr>
          <p:cNvPr id="6" name="Content Placeholder 5">
            <a:extLst>
              <a:ext uri="{FF2B5EF4-FFF2-40B4-BE49-F238E27FC236}">
                <a16:creationId xmlns:a16="http://schemas.microsoft.com/office/drawing/2014/main" id="{EAD9DECF-DF83-466A-9AE8-F8CC5F55720B}"/>
              </a:ext>
            </a:extLst>
          </p:cNvPr>
          <p:cNvSpPr>
            <a:spLocks noGrp="1"/>
          </p:cNvSpPr>
          <p:nvPr>
            <p:ph sz="half" idx="1"/>
          </p:nvPr>
        </p:nvSpPr>
        <p:spPr/>
        <p:txBody>
          <a:bodyPr>
            <a:normAutofit fontScale="62500" lnSpcReduction="20000"/>
          </a:bodyPr>
          <a:lstStyle/>
          <a:p>
            <a:pPr>
              <a:buFontTx/>
              <a:buNone/>
            </a:pPr>
            <a:r>
              <a:rPr lang="en-GB" altLang="en-US" sz="2300" u="sng" dirty="0">
                <a:solidFill>
                  <a:schemeClr val="tx1"/>
                </a:solidFill>
                <a:latin typeface="Comic Sans MS" panose="030F0702030302020204" pitchFamily="66" charset="0"/>
              </a:rPr>
              <a:t>Fairtrade ensures: </a:t>
            </a:r>
          </a:p>
          <a:p>
            <a:pPr>
              <a:buFontTx/>
              <a:buNone/>
            </a:pPr>
            <a:endParaRPr lang="en-GB" altLang="en-US" sz="900" dirty="0">
              <a:solidFill>
                <a:schemeClr val="tx1"/>
              </a:solidFill>
              <a:latin typeface="Comic Sans MS" panose="030F0702030302020204" pitchFamily="66" charset="0"/>
            </a:endParaRPr>
          </a:p>
          <a:p>
            <a:pPr>
              <a:buFont typeface="Arial" panose="020B0604020202020204" pitchFamily="34" charset="0"/>
              <a:buChar char="•"/>
            </a:pPr>
            <a:r>
              <a:rPr lang="en-GB" altLang="en-US" sz="2000" dirty="0">
                <a:solidFill>
                  <a:schemeClr val="tx1"/>
                </a:solidFill>
                <a:latin typeface="Comic Sans MS" panose="030F0702030302020204" pitchFamily="66" charset="0"/>
              </a:rPr>
              <a:t>Fair terms of trade for farmers and workers in the developing world. </a:t>
            </a:r>
          </a:p>
          <a:p>
            <a:pPr>
              <a:buFont typeface="Arial" panose="020B0604020202020204" pitchFamily="34" charset="0"/>
              <a:buChar char="•"/>
            </a:pPr>
            <a:r>
              <a:rPr lang="en-GB" altLang="en-US" sz="2000" dirty="0">
                <a:solidFill>
                  <a:schemeClr val="tx1"/>
                </a:solidFill>
                <a:latin typeface="Comic Sans MS" panose="030F0702030302020204" pitchFamily="66" charset="0"/>
              </a:rPr>
              <a:t> Guarantees a fair price for small producers (regardless of world market).</a:t>
            </a:r>
          </a:p>
          <a:p>
            <a:pPr>
              <a:buFont typeface="Arial" panose="020B0604020202020204" pitchFamily="34" charset="0"/>
              <a:buChar char="•"/>
            </a:pPr>
            <a:r>
              <a:rPr lang="en-GB" altLang="en-US" sz="2000" dirty="0">
                <a:solidFill>
                  <a:schemeClr val="tx1"/>
                </a:solidFill>
                <a:latin typeface="Comic Sans MS" panose="030F0702030302020204" pitchFamily="66" charset="0"/>
              </a:rPr>
              <a:t> Better prices - Fairtrade cuts out the middleman meaning more profit goes to the farmer.</a:t>
            </a:r>
          </a:p>
          <a:p>
            <a:pPr>
              <a:buFont typeface="Arial" panose="020B0604020202020204" pitchFamily="34" charset="0"/>
              <a:buChar char="•"/>
            </a:pPr>
            <a:r>
              <a:rPr lang="en-GB" altLang="en-US" sz="2000" dirty="0">
                <a:solidFill>
                  <a:schemeClr val="tx1"/>
                </a:solidFill>
                <a:latin typeface="Comic Sans MS" panose="030F0702030302020204" pitchFamily="66" charset="0"/>
              </a:rPr>
              <a:t> Decent working conditions - 48 hour working week maximum, minimum wage, health &amp; safety etc.</a:t>
            </a:r>
          </a:p>
          <a:p>
            <a:pPr>
              <a:buFont typeface="Arial" panose="020B0604020202020204" pitchFamily="34" charset="0"/>
              <a:buChar char="•"/>
            </a:pPr>
            <a:r>
              <a:rPr lang="en-GB" altLang="en-US" sz="2000" dirty="0">
                <a:solidFill>
                  <a:schemeClr val="tx1"/>
                </a:solidFill>
                <a:latin typeface="Comic Sans MS" panose="030F0702030302020204" pitchFamily="66" charset="0"/>
              </a:rPr>
              <a:t> Restrictions on child labour - no workers under the age of 15.</a:t>
            </a:r>
          </a:p>
          <a:p>
            <a:pPr>
              <a:buFont typeface="Arial" panose="020B0604020202020204" pitchFamily="34" charset="0"/>
              <a:buChar char="•"/>
            </a:pPr>
            <a:r>
              <a:rPr lang="en-GB" altLang="en-US" sz="2000" dirty="0">
                <a:solidFill>
                  <a:schemeClr val="tx1"/>
                </a:solidFill>
                <a:latin typeface="Comic Sans MS" panose="030F0702030302020204" pitchFamily="66" charset="0"/>
              </a:rPr>
              <a:t> Promotes local sustainability – as farmers are paid fairly, they don’t need to use harmful chemicals to grow more food, faster.</a:t>
            </a:r>
          </a:p>
        </p:txBody>
      </p:sp>
      <p:sp>
        <p:nvSpPr>
          <p:cNvPr id="18437" name="Rectangle 2">
            <a:extLst>
              <a:ext uri="{FF2B5EF4-FFF2-40B4-BE49-F238E27FC236}">
                <a16:creationId xmlns:a16="http://schemas.microsoft.com/office/drawing/2014/main" id="{A515BC38-6D93-4F5F-AB0C-19664EF95F33}"/>
              </a:ext>
            </a:extLst>
          </p:cNvPr>
          <p:cNvSpPr txBox="1">
            <a:spLocks noChangeArrowheads="1"/>
          </p:cNvSpPr>
          <p:nvPr/>
        </p:nvSpPr>
        <p:spPr bwMode="auto">
          <a:xfrm>
            <a:off x="5073531" y="2142333"/>
            <a:ext cx="2112963" cy="16621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3200">
                <a:solidFill>
                  <a:schemeClr val="tx1"/>
                </a:solidFill>
                <a:latin typeface="Arial" panose="020B0604020202020204" pitchFamily="34" charset="0"/>
              </a:defRPr>
            </a:lvl1pPr>
            <a:lvl2pPr marL="742950" indent="-28575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800">
                <a:solidFill>
                  <a:schemeClr val="tx1"/>
                </a:solidFill>
                <a:latin typeface="Arial" panose="020B0604020202020204" pitchFamily="34" charset="0"/>
              </a:defRPr>
            </a:lvl2pPr>
            <a:lvl3pPr marL="1143000" indent="-22860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400">
                <a:solidFill>
                  <a:schemeClr val="tx1"/>
                </a:solidFill>
                <a:latin typeface="Arial" panose="020B0604020202020204" pitchFamily="34" charset="0"/>
              </a:defRPr>
            </a:lvl3pPr>
            <a:lvl4pPr marL="1600200" indent="-22860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4pPr>
            <a:lvl5pPr marL="2057400" indent="-228600">
              <a:spcBef>
                <a:spcPct val="20000"/>
              </a:spcBef>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655638" algn="l"/>
                <a:tab pos="1312863" algn="l"/>
                <a:tab pos="1968500" algn="l"/>
                <a:tab pos="2625725" algn="l"/>
                <a:tab pos="3281363" algn="l"/>
                <a:tab pos="3938588" algn="l"/>
                <a:tab pos="4594225" algn="l"/>
                <a:tab pos="5251450" algn="l"/>
                <a:tab pos="5907088" algn="l"/>
                <a:tab pos="6564313" algn="l"/>
                <a:tab pos="7219950" algn="l"/>
                <a:tab pos="7877175" algn="l"/>
              </a:tabLst>
              <a:defRPr sz="2000">
                <a:solidFill>
                  <a:schemeClr val="tx1"/>
                </a:solidFill>
                <a:latin typeface="Arial" panose="020B0604020202020204" pitchFamily="34" charset="0"/>
              </a:defRPr>
            </a:lvl9pPr>
          </a:lstStyle>
          <a:p>
            <a:pPr algn="ctr" eaLnBrk="1" hangingPunct="1">
              <a:buFontTx/>
              <a:buNone/>
            </a:pPr>
            <a:r>
              <a:rPr lang="en-GB" altLang="en-US" sz="2000">
                <a:latin typeface="Comic Sans MS" panose="030F0702030302020204" pitchFamily="66" charset="0"/>
              </a:rPr>
              <a:t>Fairtrade products are usually more expensive than non-Fairtrade. </a:t>
            </a:r>
          </a:p>
        </p:txBody>
      </p:sp>
      <p:pic>
        <p:nvPicPr>
          <p:cNvPr id="18440" name="Picture 4" descr="tea FT logo">
            <a:extLst>
              <a:ext uri="{FF2B5EF4-FFF2-40B4-BE49-F238E27FC236}">
                <a16:creationId xmlns:a16="http://schemas.microsoft.com/office/drawing/2014/main" id="{AA6F5453-8F38-408F-8630-5C01ED44DAE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24821">
            <a:off x="8902701" y="7362825"/>
            <a:ext cx="84296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a:extLst>
              <a:ext uri="{FF2B5EF4-FFF2-40B4-BE49-F238E27FC236}">
                <a16:creationId xmlns:a16="http://schemas.microsoft.com/office/drawing/2014/main" id="{F4BB2BDD-6489-4511-8F77-F4FB72D814DA}"/>
              </a:ext>
            </a:extLst>
          </p:cNvPr>
          <p:cNvSpPr txBox="1">
            <a:spLocks noChangeArrowheads="1"/>
          </p:cNvSpPr>
          <p:nvPr/>
        </p:nvSpPr>
        <p:spPr bwMode="auto">
          <a:xfrm>
            <a:off x="7225900" y="4100975"/>
            <a:ext cx="2112963" cy="1940386"/>
          </a:xfrm>
          <a:prstGeom prst="rect">
            <a:avLst/>
          </a:prstGeom>
          <a:noFill/>
          <a:ln w="9525">
            <a:no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1800" dirty="0">
                <a:latin typeface="Comic Sans MS" panose="030F0702030302020204" pitchFamily="66" charset="0"/>
              </a:rPr>
              <a:t>There are 6,000 products in the UK certified as Fairtrade.</a:t>
            </a:r>
          </a:p>
        </p:txBody>
      </p:sp>
      <p:pic>
        <p:nvPicPr>
          <p:cNvPr id="18443" name="Picture 5" descr="coffee FT logo">
            <a:extLst>
              <a:ext uri="{FF2B5EF4-FFF2-40B4-BE49-F238E27FC236}">
                <a16:creationId xmlns:a16="http://schemas.microsoft.com/office/drawing/2014/main" id="{1E305B29-B29C-425E-AE29-6D76ECD12843}"/>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73983">
            <a:off x="8075614" y="7204075"/>
            <a:ext cx="5984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3">
            <a:extLst>
              <a:ext uri="{FF2B5EF4-FFF2-40B4-BE49-F238E27FC236}">
                <a16:creationId xmlns:a16="http://schemas.microsoft.com/office/drawing/2014/main" id="{A3438AE4-6C5C-4EDC-B286-1E829B613E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183" t="23842" r="21718" b="26332"/>
          <a:stretch/>
        </p:blipFill>
        <p:spPr>
          <a:xfrm>
            <a:off x="7412681" y="2142333"/>
            <a:ext cx="1656082" cy="2007308"/>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77D8134-0D1F-4CA3-81A6-43FF6BB0D16B}"/>
              </a:ext>
            </a:extLst>
          </p:cNvPr>
          <p:cNvSpPr>
            <a:spLocks noGrp="1"/>
          </p:cNvSpPr>
          <p:nvPr>
            <p:ph type="title"/>
          </p:nvPr>
        </p:nvSpPr>
        <p:spPr/>
        <p:txBody>
          <a:bodyPr anchor="ctr"/>
          <a:lstStyle/>
          <a:p>
            <a:pPr algn="ctr" eaLnBrk="1" hangingPunct="1"/>
            <a:r>
              <a:rPr lang="en-GB" altLang="en-US" dirty="0">
                <a:latin typeface="Comic Sans MS" panose="030F0702030302020204" pitchFamily="66" charset="0"/>
              </a:rPr>
              <a:t>Fairtrade Produce</a:t>
            </a:r>
          </a:p>
        </p:txBody>
      </p:sp>
      <p:grpSp>
        <p:nvGrpSpPr>
          <p:cNvPr id="31" name="Group 30">
            <a:extLst>
              <a:ext uri="{FF2B5EF4-FFF2-40B4-BE49-F238E27FC236}">
                <a16:creationId xmlns:a16="http://schemas.microsoft.com/office/drawing/2014/main" id="{9FAC75FC-3AA0-4C44-B695-543B644589A9}"/>
              </a:ext>
            </a:extLst>
          </p:cNvPr>
          <p:cNvGrpSpPr>
            <a:grpSpLocks/>
          </p:cNvGrpSpPr>
          <p:nvPr/>
        </p:nvGrpSpPr>
        <p:grpSpPr bwMode="auto">
          <a:xfrm>
            <a:off x="1680404" y="2160589"/>
            <a:ext cx="1436689" cy="1824295"/>
            <a:chOff x="1225898" y="1560005"/>
            <a:chExt cx="1436916" cy="1825482"/>
          </a:xfrm>
        </p:grpSpPr>
        <p:sp>
          <p:nvSpPr>
            <p:cNvPr id="4" name="Oval 3">
              <a:extLst>
                <a:ext uri="{FF2B5EF4-FFF2-40B4-BE49-F238E27FC236}">
                  <a16:creationId xmlns:a16="http://schemas.microsoft.com/office/drawing/2014/main" id="{7ABC25AA-C06D-4E81-A989-ECCB2A59C47B}"/>
                </a:ext>
              </a:extLst>
            </p:cNvPr>
            <p:cNvSpPr/>
            <p:nvPr/>
          </p:nvSpPr>
          <p:spPr>
            <a:xfrm>
              <a:off x="1225899" y="1560005"/>
              <a:ext cx="1436915" cy="1437622"/>
            </a:xfrm>
            <a:prstGeom prst="ellipse">
              <a:avLst/>
            </a:prstGeom>
            <a:solidFill>
              <a:srgbClr val="C9D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pic>
          <p:nvPicPr>
            <p:cNvPr id="22561" name="Picture 4">
              <a:extLst>
                <a:ext uri="{FF2B5EF4-FFF2-40B4-BE49-F238E27FC236}">
                  <a16:creationId xmlns:a16="http://schemas.microsoft.com/office/drawing/2014/main" id="{B315B6A1-1931-423E-A2E8-76B0B5A5E4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510" y="1765219"/>
              <a:ext cx="942699" cy="81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Rectangle 5">
              <a:extLst>
                <a:ext uri="{FF2B5EF4-FFF2-40B4-BE49-F238E27FC236}">
                  <a16:creationId xmlns:a16="http://schemas.microsoft.com/office/drawing/2014/main" id="{9ADE0D09-3B9D-4524-A588-1DA83C129E53}"/>
                </a:ext>
              </a:extLst>
            </p:cNvPr>
            <p:cNvSpPr>
              <a:spLocks noChangeArrowheads="1"/>
            </p:cNvSpPr>
            <p:nvPr/>
          </p:nvSpPr>
          <p:spPr bwMode="auto">
            <a:xfrm>
              <a:off x="1225898" y="3015915"/>
              <a:ext cx="1436912" cy="3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bananas</a:t>
              </a:r>
            </a:p>
          </p:txBody>
        </p:sp>
        <p:pic>
          <p:nvPicPr>
            <p:cNvPr id="22563" name="Picture 6">
              <a:extLst>
                <a:ext uri="{FF2B5EF4-FFF2-40B4-BE49-F238E27FC236}">
                  <a16:creationId xmlns:a16="http://schemas.microsoft.com/office/drawing/2014/main" id="{18D87F9A-276F-4CC4-89CF-16751CE2F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6418" y="1852023"/>
              <a:ext cx="942699" cy="81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7">
              <a:extLst>
                <a:ext uri="{FF2B5EF4-FFF2-40B4-BE49-F238E27FC236}">
                  <a16:creationId xmlns:a16="http://schemas.microsoft.com/office/drawing/2014/main" id="{240A718A-AC90-41AB-8EAE-23FAFAB554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4910" y="1917619"/>
              <a:ext cx="942699" cy="81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ECCC5F68-D41D-4EF4-B826-28FC4F9238CD}"/>
              </a:ext>
            </a:extLst>
          </p:cNvPr>
          <p:cNvGrpSpPr>
            <a:grpSpLocks/>
          </p:cNvGrpSpPr>
          <p:nvPr/>
        </p:nvGrpSpPr>
        <p:grpSpPr bwMode="auto">
          <a:xfrm>
            <a:off x="3426651" y="2179639"/>
            <a:ext cx="1436692" cy="1805245"/>
            <a:chOff x="2971821" y="1578807"/>
            <a:chExt cx="1436919" cy="1806680"/>
          </a:xfrm>
        </p:grpSpPr>
        <p:sp>
          <p:nvSpPr>
            <p:cNvPr id="9" name="Oval 8">
              <a:extLst>
                <a:ext uri="{FF2B5EF4-FFF2-40B4-BE49-F238E27FC236}">
                  <a16:creationId xmlns:a16="http://schemas.microsoft.com/office/drawing/2014/main" id="{E47F13C4-40BA-480E-948A-FA02711EBB66}"/>
                </a:ext>
              </a:extLst>
            </p:cNvPr>
            <p:cNvSpPr/>
            <p:nvPr/>
          </p:nvSpPr>
          <p:spPr>
            <a:xfrm>
              <a:off x="2971825" y="1578807"/>
              <a:ext cx="1436915" cy="1436241"/>
            </a:xfrm>
            <a:prstGeom prst="ellipse">
              <a:avLst/>
            </a:prstGeom>
            <a:solidFill>
              <a:srgbClr val="80C1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pic>
          <p:nvPicPr>
            <p:cNvPr id="22558" name="Picture 9">
              <a:extLst>
                <a:ext uri="{FF2B5EF4-FFF2-40B4-BE49-F238E27FC236}">
                  <a16:creationId xmlns:a16="http://schemas.microsoft.com/office/drawing/2014/main" id="{189E4FF7-9483-4A26-AF42-D70B39B7E6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0590" y="2000458"/>
              <a:ext cx="1099384" cy="65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9" name="Rectangle 10">
              <a:extLst>
                <a:ext uri="{FF2B5EF4-FFF2-40B4-BE49-F238E27FC236}">
                  <a16:creationId xmlns:a16="http://schemas.microsoft.com/office/drawing/2014/main" id="{B2B0296E-8A83-4AC3-954C-2022BC0EA52E}"/>
                </a:ext>
              </a:extLst>
            </p:cNvPr>
            <p:cNvSpPr>
              <a:spLocks noChangeArrowheads="1"/>
            </p:cNvSpPr>
            <p:nvPr/>
          </p:nvSpPr>
          <p:spPr bwMode="auto">
            <a:xfrm>
              <a:off x="2971821" y="3015861"/>
              <a:ext cx="1436911" cy="36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chocolate</a:t>
              </a:r>
            </a:p>
          </p:txBody>
        </p:sp>
      </p:grpSp>
      <p:grpSp>
        <p:nvGrpSpPr>
          <p:cNvPr id="33" name="Group 32">
            <a:extLst>
              <a:ext uri="{FF2B5EF4-FFF2-40B4-BE49-F238E27FC236}">
                <a16:creationId xmlns:a16="http://schemas.microsoft.com/office/drawing/2014/main" id="{B6E6A25B-740A-4704-B672-D9D2CADC943F}"/>
              </a:ext>
            </a:extLst>
          </p:cNvPr>
          <p:cNvGrpSpPr>
            <a:grpSpLocks/>
          </p:cNvGrpSpPr>
          <p:nvPr/>
        </p:nvGrpSpPr>
        <p:grpSpPr bwMode="auto">
          <a:xfrm>
            <a:off x="5172896" y="2179639"/>
            <a:ext cx="1436697" cy="1805245"/>
            <a:chOff x="4717742" y="1578807"/>
            <a:chExt cx="1436924" cy="1806505"/>
          </a:xfrm>
        </p:grpSpPr>
        <p:sp>
          <p:nvSpPr>
            <p:cNvPr id="12" name="Oval 11">
              <a:extLst>
                <a:ext uri="{FF2B5EF4-FFF2-40B4-BE49-F238E27FC236}">
                  <a16:creationId xmlns:a16="http://schemas.microsoft.com/office/drawing/2014/main" id="{4DB955A7-15D7-42CA-8CA4-2CA9B1F89C89}"/>
                </a:ext>
              </a:extLst>
            </p:cNvPr>
            <p:cNvSpPr/>
            <p:nvPr/>
          </p:nvSpPr>
          <p:spPr>
            <a:xfrm>
              <a:off x="4717751" y="1578807"/>
              <a:ext cx="1436915" cy="143769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pic>
          <p:nvPicPr>
            <p:cNvPr id="22555" name="Picture 12">
              <a:extLst>
                <a:ext uri="{FF2B5EF4-FFF2-40B4-BE49-F238E27FC236}">
                  <a16:creationId xmlns:a16="http://schemas.microsoft.com/office/drawing/2014/main" id="{343204E9-B7CC-430B-998A-9079F0483D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3549" y="1802194"/>
              <a:ext cx="989172" cy="90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Rectangle 13">
              <a:extLst>
                <a:ext uri="{FF2B5EF4-FFF2-40B4-BE49-F238E27FC236}">
                  <a16:creationId xmlns:a16="http://schemas.microsoft.com/office/drawing/2014/main" id="{25F8510A-AD03-41CD-8CF8-9A20F8B87738}"/>
                </a:ext>
              </a:extLst>
            </p:cNvPr>
            <p:cNvSpPr>
              <a:spLocks noChangeArrowheads="1"/>
            </p:cNvSpPr>
            <p:nvPr/>
          </p:nvSpPr>
          <p:spPr bwMode="auto">
            <a:xfrm>
              <a:off x="4717742" y="3015722"/>
              <a:ext cx="1436910" cy="36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gold</a:t>
              </a:r>
            </a:p>
          </p:txBody>
        </p:sp>
      </p:grpSp>
      <p:grpSp>
        <p:nvGrpSpPr>
          <p:cNvPr id="34" name="Group 33">
            <a:extLst>
              <a:ext uri="{FF2B5EF4-FFF2-40B4-BE49-F238E27FC236}">
                <a16:creationId xmlns:a16="http://schemas.microsoft.com/office/drawing/2014/main" id="{04BB9B1A-44D4-4092-A585-157F50A9AB7B}"/>
              </a:ext>
            </a:extLst>
          </p:cNvPr>
          <p:cNvGrpSpPr>
            <a:grpSpLocks/>
          </p:cNvGrpSpPr>
          <p:nvPr/>
        </p:nvGrpSpPr>
        <p:grpSpPr bwMode="auto">
          <a:xfrm>
            <a:off x="6919154" y="2160589"/>
            <a:ext cx="1436689" cy="1805846"/>
            <a:chOff x="6463673" y="1560005"/>
            <a:chExt cx="1436916" cy="1807106"/>
          </a:xfrm>
        </p:grpSpPr>
        <p:sp>
          <p:nvSpPr>
            <p:cNvPr id="15" name="Oval 14">
              <a:extLst>
                <a:ext uri="{FF2B5EF4-FFF2-40B4-BE49-F238E27FC236}">
                  <a16:creationId xmlns:a16="http://schemas.microsoft.com/office/drawing/2014/main" id="{5DBA7696-9893-45C7-8556-96CFA6D05F8D}"/>
                </a:ext>
              </a:extLst>
            </p:cNvPr>
            <p:cNvSpPr/>
            <p:nvPr/>
          </p:nvSpPr>
          <p:spPr>
            <a:xfrm>
              <a:off x="6463674" y="1560005"/>
              <a:ext cx="1436915" cy="14376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2552" name="Rectangle 15">
              <a:extLst>
                <a:ext uri="{FF2B5EF4-FFF2-40B4-BE49-F238E27FC236}">
                  <a16:creationId xmlns:a16="http://schemas.microsoft.com/office/drawing/2014/main" id="{EA3729AB-044F-410F-895A-44DCC11EC898}"/>
                </a:ext>
              </a:extLst>
            </p:cNvPr>
            <p:cNvSpPr>
              <a:spLocks noChangeArrowheads="1"/>
            </p:cNvSpPr>
            <p:nvPr/>
          </p:nvSpPr>
          <p:spPr bwMode="auto">
            <a:xfrm>
              <a:off x="6463673" y="2997521"/>
              <a:ext cx="1436915" cy="36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coffee</a:t>
              </a:r>
            </a:p>
          </p:txBody>
        </p:sp>
        <p:pic>
          <p:nvPicPr>
            <p:cNvPr id="22553" name="Picture 16">
              <a:extLst>
                <a:ext uri="{FF2B5EF4-FFF2-40B4-BE49-F238E27FC236}">
                  <a16:creationId xmlns:a16="http://schemas.microsoft.com/office/drawing/2014/main" id="{60E6E48B-03D2-410A-9517-10580E16165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70201" y="1965054"/>
              <a:ext cx="1064049" cy="62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34">
            <a:extLst>
              <a:ext uri="{FF2B5EF4-FFF2-40B4-BE49-F238E27FC236}">
                <a16:creationId xmlns:a16="http://schemas.microsoft.com/office/drawing/2014/main" id="{A60B946F-B1A4-4BD0-9C10-F0F0E52BFD1F}"/>
              </a:ext>
            </a:extLst>
          </p:cNvPr>
          <p:cNvGrpSpPr>
            <a:grpSpLocks/>
          </p:cNvGrpSpPr>
          <p:nvPr/>
        </p:nvGrpSpPr>
        <p:grpSpPr bwMode="auto">
          <a:xfrm>
            <a:off x="1680405" y="4351339"/>
            <a:ext cx="1436688" cy="1806544"/>
            <a:chOff x="1225899" y="3750925"/>
            <a:chExt cx="1436915" cy="1806391"/>
          </a:xfrm>
        </p:grpSpPr>
        <p:sp>
          <p:nvSpPr>
            <p:cNvPr id="18" name="Oval 17">
              <a:extLst>
                <a:ext uri="{FF2B5EF4-FFF2-40B4-BE49-F238E27FC236}">
                  <a16:creationId xmlns:a16="http://schemas.microsoft.com/office/drawing/2014/main" id="{5238E8E2-0BAE-4F03-9C1A-38025D6D6814}"/>
                </a:ext>
              </a:extLst>
            </p:cNvPr>
            <p:cNvSpPr/>
            <p:nvPr/>
          </p:nvSpPr>
          <p:spPr>
            <a:xfrm>
              <a:off x="1225899" y="3750925"/>
              <a:ext cx="1436915" cy="1436565"/>
            </a:xfrm>
            <a:prstGeom prst="ellipse">
              <a:avLst/>
            </a:prstGeom>
            <a:solidFill>
              <a:srgbClr val="80C1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2549" name="Rectangle 18">
              <a:extLst>
                <a:ext uri="{FF2B5EF4-FFF2-40B4-BE49-F238E27FC236}">
                  <a16:creationId xmlns:a16="http://schemas.microsoft.com/office/drawing/2014/main" id="{FEDE009D-9623-4FA8-99C5-B7D273D77FA3}"/>
                </a:ext>
              </a:extLst>
            </p:cNvPr>
            <p:cNvSpPr>
              <a:spLocks noChangeArrowheads="1"/>
            </p:cNvSpPr>
            <p:nvPr/>
          </p:nvSpPr>
          <p:spPr bwMode="auto">
            <a:xfrm>
              <a:off x="1225899" y="5188015"/>
              <a:ext cx="1436915"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cotton</a:t>
              </a:r>
            </a:p>
          </p:txBody>
        </p:sp>
        <p:pic>
          <p:nvPicPr>
            <p:cNvPr id="22550" name="Picture 19">
              <a:extLst>
                <a:ext uri="{FF2B5EF4-FFF2-40B4-BE49-F238E27FC236}">
                  <a16:creationId xmlns:a16="http://schemas.microsoft.com/office/drawing/2014/main" id="{E634928A-D51E-4BF5-A128-82E052A8E24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12654" y="4025383"/>
              <a:ext cx="860048" cy="88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35">
            <a:extLst>
              <a:ext uri="{FF2B5EF4-FFF2-40B4-BE49-F238E27FC236}">
                <a16:creationId xmlns:a16="http://schemas.microsoft.com/office/drawing/2014/main" id="{92815651-DC83-4EA1-85D2-9BCCC3BA4358}"/>
              </a:ext>
            </a:extLst>
          </p:cNvPr>
          <p:cNvGrpSpPr>
            <a:grpSpLocks/>
          </p:cNvGrpSpPr>
          <p:nvPr/>
        </p:nvGrpSpPr>
        <p:grpSpPr bwMode="auto">
          <a:xfrm>
            <a:off x="3426651" y="4351339"/>
            <a:ext cx="1436692" cy="1806508"/>
            <a:chOff x="2971821" y="3750925"/>
            <a:chExt cx="1436919" cy="1806180"/>
          </a:xfrm>
        </p:grpSpPr>
        <p:sp>
          <p:nvSpPr>
            <p:cNvPr id="21" name="Oval 20">
              <a:extLst>
                <a:ext uri="{FF2B5EF4-FFF2-40B4-BE49-F238E27FC236}">
                  <a16:creationId xmlns:a16="http://schemas.microsoft.com/office/drawing/2014/main" id="{7D408FEB-A7C0-4FE3-AED3-7CDA9FC19A88}"/>
                </a:ext>
              </a:extLst>
            </p:cNvPr>
            <p:cNvSpPr/>
            <p:nvPr/>
          </p:nvSpPr>
          <p:spPr>
            <a:xfrm>
              <a:off x="2971825" y="3750925"/>
              <a:ext cx="1436915" cy="143642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2546" name="Rectangle 21">
              <a:extLst>
                <a:ext uri="{FF2B5EF4-FFF2-40B4-BE49-F238E27FC236}">
                  <a16:creationId xmlns:a16="http://schemas.microsoft.com/office/drawing/2014/main" id="{F78F24DA-14F5-47AF-923F-BDA043E2C203}"/>
                </a:ext>
              </a:extLst>
            </p:cNvPr>
            <p:cNvSpPr>
              <a:spLocks noChangeArrowheads="1"/>
            </p:cNvSpPr>
            <p:nvPr/>
          </p:nvSpPr>
          <p:spPr bwMode="auto">
            <a:xfrm>
              <a:off x="2971821" y="5187840"/>
              <a:ext cx="1436910" cy="3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flowers</a:t>
              </a:r>
            </a:p>
          </p:txBody>
        </p:sp>
        <p:pic>
          <p:nvPicPr>
            <p:cNvPr id="22547" name="Picture 22">
              <a:extLst>
                <a:ext uri="{FF2B5EF4-FFF2-40B4-BE49-F238E27FC236}">
                  <a16:creationId xmlns:a16="http://schemas.microsoft.com/office/drawing/2014/main" id="{D5F0EB6D-3147-402B-BE0C-9F4DA74FB8F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2649" y="4005287"/>
              <a:ext cx="1077373" cy="111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a:extLst>
              <a:ext uri="{FF2B5EF4-FFF2-40B4-BE49-F238E27FC236}">
                <a16:creationId xmlns:a16="http://schemas.microsoft.com/office/drawing/2014/main" id="{F2C6955B-43E5-45F2-B363-DFC1E4E1EFF5}"/>
              </a:ext>
            </a:extLst>
          </p:cNvPr>
          <p:cNvGrpSpPr>
            <a:grpSpLocks/>
          </p:cNvGrpSpPr>
          <p:nvPr/>
        </p:nvGrpSpPr>
        <p:grpSpPr bwMode="auto">
          <a:xfrm>
            <a:off x="5172893" y="4351338"/>
            <a:ext cx="1436700" cy="1802012"/>
            <a:chOff x="4717739" y="3750925"/>
            <a:chExt cx="1436927" cy="1802986"/>
          </a:xfrm>
        </p:grpSpPr>
        <p:sp>
          <p:nvSpPr>
            <p:cNvPr id="24" name="Oval 23">
              <a:extLst>
                <a:ext uri="{FF2B5EF4-FFF2-40B4-BE49-F238E27FC236}">
                  <a16:creationId xmlns:a16="http://schemas.microsoft.com/office/drawing/2014/main" id="{705ABB74-27A0-4F19-AA2E-165F9BDC637B}"/>
                </a:ext>
              </a:extLst>
            </p:cNvPr>
            <p:cNvSpPr/>
            <p:nvPr/>
          </p:nvSpPr>
          <p:spPr>
            <a:xfrm>
              <a:off x="4717751" y="3750925"/>
              <a:ext cx="1436915" cy="1437464"/>
            </a:xfrm>
            <a:prstGeom prst="ellipse">
              <a:avLst/>
            </a:prstGeom>
            <a:solidFill>
              <a:srgbClr val="C9D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2543" name="Rectangle 25">
              <a:extLst>
                <a:ext uri="{FF2B5EF4-FFF2-40B4-BE49-F238E27FC236}">
                  <a16:creationId xmlns:a16="http://schemas.microsoft.com/office/drawing/2014/main" id="{C0F1EEA5-351A-4DF3-873D-49C64BC5E6C0}"/>
                </a:ext>
              </a:extLst>
            </p:cNvPr>
            <p:cNvSpPr>
              <a:spLocks noChangeArrowheads="1"/>
            </p:cNvSpPr>
            <p:nvPr/>
          </p:nvSpPr>
          <p:spPr bwMode="auto">
            <a:xfrm>
              <a:off x="4717739" y="5184379"/>
              <a:ext cx="1436909" cy="3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sugar</a:t>
              </a:r>
            </a:p>
          </p:txBody>
        </p:sp>
        <p:pic>
          <p:nvPicPr>
            <p:cNvPr id="22544" name="Picture 26">
              <a:extLst>
                <a:ext uri="{FF2B5EF4-FFF2-40B4-BE49-F238E27FC236}">
                  <a16:creationId xmlns:a16="http://schemas.microsoft.com/office/drawing/2014/main" id="{B72A14B3-0855-42C0-94A4-26D0E2EFE5B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0758" y="3922399"/>
              <a:ext cx="682661" cy="109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Group 37">
            <a:extLst>
              <a:ext uri="{FF2B5EF4-FFF2-40B4-BE49-F238E27FC236}">
                <a16:creationId xmlns:a16="http://schemas.microsoft.com/office/drawing/2014/main" id="{601C51CB-69E3-4DC0-B5ED-46180BA6F0E5}"/>
              </a:ext>
            </a:extLst>
          </p:cNvPr>
          <p:cNvGrpSpPr>
            <a:grpSpLocks/>
          </p:cNvGrpSpPr>
          <p:nvPr/>
        </p:nvGrpSpPr>
        <p:grpSpPr bwMode="auto">
          <a:xfrm>
            <a:off x="6919125" y="4371975"/>
            <a:ext cx="1436718" cy="1802012"/>
            <a:chOff x="6463644" y="3771301"/>
            <a:chExt cx="1436945" cy="1802985"/>
          </a:xfrm>
        </p:grpSpPr>
        <p:sp>
          <p:nvSpPr>
            <p:cNvPr id="28" name="Oval 27">
              <a:extLst>
                <a:ext uri="{FF2B5EF4-FFF2-40B4-BE49-F238E27FC236}">
                  <a16:creationId xmlns:a16="http://schemas.microsoft.com/office/drawing/2014/main" id="{BA084B21-7199-434C-99B8-78FBC77E8855}"/>
                </a:ext>
              </a:extLst>
            </p:cNvPr>
            <p:cNvSpPr/>
            <p:nvPr/>
          </p:nvSpPr>
          <p:spPr>
            <a:xfrm>
              <a:off x="6463674" y="3771301"/>
              <a:ext cx="1436915" cy="143746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2540" name="Rectangle 28">
              <a:extLst>
                <a:ext uri="{FF2B5EF4-FFF2-40B4-BE49-F238E27FC236}">
                  <a16:creationId xmlns:a16="http://schemas.microsoft.com/office/drawing/2014/main" id="{4D4FC53F-35E0-4FD7-AB63-2909E1E52F98}"/>
                </a:ext>
              </a:extLst>
            </p:cNvPr>
            <p:cNvSpPr>
              <a:spLocks noChangeArrowheads="1"/>
            </p:cNvSpPr>
            <p:nvPr/>
          </p:nvSpPr>
          <p:spPr bwMode="auto">
            <a:xfrm>
              <a:off x="6463644" y="5204755"/>
              <a:ext cx="1436909" cy="3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US" altLang="en-US" dirty="0">
                  <a:solidFill>
                    <a:schemeClr val="tx1"/>
                  </a:solidFill>
                  <a:latin typeface="Comic Sans MS" panose="030F0702030302020204" pitchFamily="66" charset="0"/>
                  <a:ea typeface="ＭＳ Ｐゴシック" panose="020B0600070205080204" pitchFamily="34" charset="-128"/>
                </a:rPr>
                <a:t>tea</a:t>
              </a:r>
            </a:p>
          </p:txBody>
        </p:sp>
        <p:pic>
          <p:nvPicPr>
            <p:cNvPr id="22541" name="Picture 29">
              <a:extLst>
                <a:ext uri="{FF2B5EF4-FFF2-40B4-BE49-F238E27FC236}">
                  <a16:creationId xmlns:a16="http://schemas.microsoft.com/office/drawing/2014/main" id="{CDA3B2D7-061B-4EB8-A840-00011E40B69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45441" y="4005287"/>
              <a:ext cx="893473" cy="11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5D1622E-8CD4-4D23-9E3B-A80C8E127BF4}"/>
              </a:ext>
            </a:extLst>
          </p:cNvPr>
          <p:cNvSpPr>
            <a:spLocks noGrp="1"/>
          </p:cNvSpPr>
          <p:nvPr>
            <p:ph type="title"/>
          </p:nvPr>
        </p:nvSpPr>
        <p:spPr/>
        <p:txBody>
          <a:bodyPr anchor="ctr"/>
          <a:lstStyle/>
          <a:p>
            <a:pPr algn="ctr" eaLnBrk="1" hangingPunct="1"/>
            <a:r>
              <a:rPr lang="en-GB" altLang="en-US" dirty="0">
                <a:latin typeface="Comic Sans MS" panose="030F0702030302020204" pitchFamily="66" charset="0"/>
              </a:rPr>
              <a:t>Who Does Fairtrade Help?</a:t>
            </a:r>
          </a:p>
        </p:txBody>
      </p:sp>
      <p:sp>
        <p:nvSpPr>
          <p:cNvPr id="2" name="Content Placeholder 1">
            <a:extLst>
              <a:ext uri="{FF2B5EF4-FFF2-40B4-BE49-F238E27FC236}">
                <a16:creationId xmlns:a16="http://schemas.microsoft.com/office/drawing/2014/main" id="{E23D6A9F-B12F-4A9D-B0C9-32AEFC33F334}"/>
              </a:ext>
            </a:extLst>
          </p:cNvPr>
          <p:cNvSpPr>
            <a:spLocks noGrp="1"/>
          </p:cNvSpPr>
          <p:nvPr>
            <p:ph sz="half" idx="2"/>
          </p:nvPr>
        </p:nvSpPr>
        <p:spPr/>
        <p:txBody>
          <a:bodyPr anchor="ctr">
            <a:normAutofit fontScale="92500" lnSpcReduction="10000"/>
          </a:bodyPr>
          <a:lstStyle/>
          <a:p>
            <a:pPr>
              <a:buFont typeface="Arial" panose="020B0604020202020204" pitchFamily="34" charset="0"/>
              <a:buChar char="•"/>
              <a:defRPr/>
            </a:pPr>
            <a:r>
              <a:rPr lang="en-US" altLang="en-US" sz="2400" dirty="0">
                <a:solidFill>
                  <a:schemeClr val="tx1"/>
                </a:solidFill>
                <a:latin typeface="Comic Sans MS" panose="030F0702030302020204" pitchFamily="66" charset="0"/>
                <a:ea typeface="ＭＳ Ｐゴシック" panose="020B0600070205080204" pitchFamily="34" charset="-128"/>
              </a:rPr>
              <a:t>1.4 million small scale farmers and workers in 1,140 producer </a:t>
            </a:r>
            <a:r>
              <a:rPr lang="en-US" altLang="en-US" sz="2400" dirty="0" err="1">
                <a:solidFill>
                  <a:schemeClr val="tx1"/>
                </a:solidFill>
                <a:latin typeface="Comic Sans MS" panose="030F0702030302020204" pitchFamily="66" charset="0"/>
                <a:ea typeface="ＭＳ Ｐゴシック" panose="020B0600070205080204" pitchFamily="34" charset="-128"/>
              </a:rPr>
              <a:t>organisations</a:t>
            </a:r>
            <a:r>
              <a:rPr lang="en-US" altLang="en-US" sz="2400" dirty="0">
                <a:solidFill>
                  <a:schemeClr val="tx1"/>
                </a:solidFill>
                <a:latin typeface="Comic Sans MS" panose="030F0702030302020204" pitchFamily="66" charset="0"/>
                <a:ea typeface="ＭＳ Ｐゴシック" panose="020B0600070205080204" pitchFamily="34" charset="-128"/>
              </a:rPr>
              <a:t>.</a:t>
            </a:r>
          </a:p>
          <a:p>
            <a:pPr>
              <a:buFont typeface="Arial" panose="020B0604020202020204" pitchFamily="34" charset="0"/>
              <a:buChar char="•"/>
              <a:defRPr/>
            </a:pPr>
            <a:endParaRPr lang="en-US" altLang="en-US" sz="2400" dirty="0">
              <a:solidFill>
                <a:schemeClr val="tx1"/>
              </a:solidFill>
              <a:latin typeface="Comic Sans MS" panose="030F0702030302020204" pitchFamily="66" charset="0"/>
              <a:ea typeface="ＭＳ Ｐゴシック" panose="020B0600070205080204" pitchFamily="34" charset="-128"/>
            </a:endParaRPr>
          </a:p>
          <a:p>
            <a:pPr>
              <a:buFont typeface="Arial" panose="020B0604020202020204" pitchFamily="34" charset="0"/>
              <a:buChar char="•"/>
              <a:defRPr/>
            </a:pPr>
            <a:r>
              <a:rPr lang="en-US" altLang="en-US" sz="2400" dirty="0">
                <a:solidFill>
                  <a:schemeClr val="tx1"/>
                </a:solidFill>
                <a:latin typeface="Comic Sans MS" panose="030F0702030302020204" pitchFamily="66" charset="0"/>
                <a:ea typeface="ＭＳ Ｐゴシック" panose="020B0600070205080204" pitchFamily="34" charset="-128"/>
              </a:rPr>
              <a:t>Farmers and workers in 74 different countries.</a:t>
            </a:r>
          </a:p>
          <a:p>
            <a:pPr>
              <a:buFont typeface="Arial" panose="020B0604020202020204" pitchFamily="34" charset="0"/>
              <a:buChar char="•"/>
            </a:pPr>
            <a:endParaRPr lang="en-US" altLang="en-US" sz="2400" dirty="0">
              <a:solidFill>
                <a:schemeClr val="tx1"/>
              </a:solidFill>
              <a:latin typeface="Comic Sans MS" panose="030F0702030302020204" pitchFamily="66" charset="0"/>
              <a:ea typeface="ＭＳ Ｐゴシック" panose="020B0600070205080204" pitchFamily="34" charset="-128"/>
            </a:endParaRPr>
          </a:p>
          <a:p>
            <a:pPr>
              <a:buFont typeface="Arial" panose="020B0604020202020204" pitchFamily="34" charset="0"/>
              <a:buChar char="•"/>
            </a:pPr>
            <a:r>
              <a:rPr lang="en-US" altLang="en-US" sz="2400" dirty="0">
                <a:solidFill>
                  <a:schemeClr val="tx1"/>
                </a:solidFill>
                <a:latin typeface="Comic Sans MS" panose="030F0702030302020204" pitchFamily="66" charset="0"/>
                <a:ea typeface="ＭＳ Ｐゴシック" panose="020B0600070205080204" pitchFamily="34" charset="-128"/>
              </a:rPr>
              <a:t>What type of produce might be Fairtrade?</a:t>
            </a:r>
          </a:p>
        </p:txBody>
      </p:sp>
      <p:pic>
        <p:nvPicPr>
          <p:cNvPr id="11" name="Content Placeholder 3">
            <a:extLst>
              <a:ext uri="{FF2B5EF4-FFF2-40B4-BE49-F238E27FC236}">
                <a16:creationId xmlns:a16="http://schemas.microsoft.com/office/drawing/2014/main" id="{39889F84-634D-41BF-B303-85BEE39D0471}"/>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0183" t="23842" r="21718" b="26332"/>
          <a:stretch/>
        </p:blipFill>
        <p:spPr>
          <a:xfrm>
            <a:off x="1147295" y="2135189"/>
            <a:ext cx="3312163" cy="40146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a:extLst>
              <a:ext uri="{FF2B5EF4-FFF2-40B4-BE49-F238E27FC236}">
                <a16:creationId xmlns:a16="http://schemas.microsoft.com/office/drawing/2014/main" id="{B841236F-DB08-4F72-B599-F3317707CC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136" y="3105150"/>
            <a:ext cx="27416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20">
            <a:extLst>
              <a:ext uri="{FF2B5EF4-FFF2-40B4-BE49-F238E27FC236}">
                <a16:creationId xmlns:a16="http://schemas.microsoft.com/office/drawing/2014/main" id="{B98048A5-87F7-4EE4-999B-72BAB03C65DC}"/>
              </a:ext>
            </a:extLst>
          </p:cNvPr>
          <p:cNvSpPr>
            <a:spLocks noGrp="1"/>
          </p:cNvSpPr>
          <p:nvPr>
            <p:ph type="title"/>
          </p:nvPr>
        </p:nvSpPr>
        <p:spPr/>
        <p:txBody>
          <a:bodyPr anchor="ctr"/>
          <a:lstStyle/>
          <a:p>
            <a:pPr algn="ctr" eaLnBrk="1" hangingPunct="1"/>
            <a:r>
              <a:rPr lang="en-GB" altLang="en-US" dirty="0">
                <a:latin typeface="Comic Sans MS" panose="030F0702030302020204" pitchFamily="66" charset="0"/>
              </a:rPr>
              <a:t>What Is Fairtrade Fortnight?</a:t>
            </a:r>
          </a:p>
        </p:txBody>
      </p:sp>
      <p:pic>
        <p:nvPicPr>
          <p:cNvPr id="2" name="Content Placeholder 1">
            <a:extLst>
              <a:ext uri="{FF2B5EF4-FFF2-40B4-BE49-F238E27FC236}">
                <a16:creationId xmlns:a16="http://schemas.microsoft.com/office/drawing/2014/main" id="{499784EF-C5F0-4659-90AD-ACE856CD2E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7505" y="3614879"/>
            <a:ext cx="5042790" cy="2970642"/>
          </a:xfrm>
        </p:spPr>
      </p:pic>
      <p:pic>
        <p:nvPicPr>
          <p:cNvPr id="20484" name="Picture 2">
            <a:extLst>
              <a:ext uri="{FF2B5EF4-FFF2-40B4-BE49-F238E27FC236}">
                <a16:creationId xmlns:a16="http://schemas.microsoft.com/office/drawing/2014/main" id="{388A008B-3905-4F3E-97F8-E062CEC36C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6612" y="4373563"/>
            <a:ext cx="973137"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a:extLst>
              <a:ext uri="{FF2B5EF4-FFF2-40B4-BE49-F238E27FC236}">
                <a16:creationId xmlns:a16="http://schemas.microsoft.com/office/drawing/2014/main" id="{A2EDCF0C-000B-4DBD-AE6C-03E3ECBA58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4024" y="5634794"/>
            <a:ext cx="2711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6">
            <a:extLst>
              <a:ext uri="{FF2B5EF4-FFF2-40B4-BE49-F238E27FC236}">
                <a16:creationId xmlns:a16="http://schemas.microsoft.com/office/drawing/2014/main" id="{ECA4488A-0703-4E37-A327-D0AB0E75A0F2}"/>
              </a:ext>
            </a:extLst>
          </p:cNvPr>
          <p:cNvSpPr>
            <a:spLocks noChangeArrowheads="1"/>
          </p:cNvSpPr>
          <p:nvPr/>
        </p:nvSpPr>
        <p:spPr bwMode="auto">
          <a:xfrm>
            <a:off x="677334" y="1840706"/>
            <a:ext cx="85966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dirty="0">
                <a:solidFill>
                  <a:schemeClr val="tx1"/>
                </a:solidFill>
                <a:latin typeface="Comic Sans MS" panose="030F0702030302020204" pitchFamily="66" charset="0"/>
                <a:ea typeface="ＭＳ Ｐゴシック" panose="020B0600070205080204" pitchFamily="34" charset="-128"/>
              </a:rPr>
              <a:t>Fairtrade Fortnight is an annual promotional campaign organised and funded by the Fairtrade Foundation to increase awareness of Fairtrade products.</a:t>
            </a:r>
          </a:p>
        </p:txBody>
      </p:sp>
      <p:pic>
        <p:nvPicPr>
          <p:cNvPr id="20488" name="Picture 7">
            <a:extLst>
              <a:ext uri="{FF2B5EF4-FFF2-40B4-BE49-F238E27FC236}">
                <a16:creationId xmlns:a16="http://schemas.microsoft.com/office/drawing/2014/main" id="{CC1E95FA-BDF2-4D3A-8B65-8DCFB468BF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6637" y="3209925"/>
            <a:ext cx="1728787"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4F1A6835EFA84883A84528E6E20BB4" ma:contentTypeVersion="8" ma:contentTypeDescription="Create a new document." ma:contentTypeScope="" ma:versionID="f616e53947033368c68da378171a5a6b">
  <xsd:schema xmlns:xsd="http://www.w3.org/2001/XMLSchema" xmlns:xs="http://www.w3.org/2001/XMLSchema" xmlns:p="http://schemas.microsoft.com/office/2006/metadata/properties" xmlns:ns3="f9cb9efb-65b5-49eb-86b8-2f32da451db6" targetNamespace="http://schemas.microsoft.com/office/2006/metadata/properties" ma:root="true" ma:fieldsID="d460386497b21fafdce879b7b3cc40fa" ns3:_="">
    <xsd:import namespace="f9cb9efb-65b5-49eb-86b8-2f32da451d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b9efb-65b5-49eb-86b8-2f32da451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BC0F8B-E4BA-4DFA-AF92-C1099297D43E}">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f9cb9efb-65b5-49eb-86b8-2f32da451db6"/>
    <ds:schemaRef ds:uri="http://schemas.microsoft.com/office/2006/metadata/properties"/>
  </ds:schemaRefs>
</ds:datastoreItem>
</file>

<file path=customXml/itemProps2.xml><?xml version="1.0" encoding="utf-8"?>
<ds:datastoreItem xmlns:ds="http://schemas.openxmlformats.org/officeDocument/2006/customXml" ds:itemID="{6E66A10D-5E11-4621-A5F4-5B714E3F034E}">
  <ds:schemaRefs>
    <ds:schemaRef ds:uri="http://schemas.microsoft.com/sharepoint/v3/contenttype/forms"/>
  </ds:schemaRefs>
</ds:datastoreItem>
</file>

<file path=customXml/itemProps3.xml><?xml version="1.0" encoding="utf-8"?>
<ds:datastoreItem xmlns:ds="http://schemas.openxmlformats.org/officeDocument/2006/customXml" ds:itemID="{40C12558-8EB8-452E-9488-8E6F94EF2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b9efb-65b5-49eb-86b8-2f32da451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5497</TotalTime>
  <Words>1337</Words>
  <Application>Microsoft Office PowerPoint</Application>
  <PresentationFormat>Widescreen</PresentationFormat>
  <Paragraphs>177</Paragraphs>
  <Slides>14</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ＭＳ Ｐゴシック</vt:lpstr>
      <vt:lpstr>Arial</vt:lpstr>
      <vt:lpstr>Calibri</vt:lpstr>
      <vt:lpstr>Comic Sans MS</vt:lpstr>
      <vt:lpstr>Sassoon Infant Rg</vt:lpstr>
      <vt:lpstr>Trebuchet MS</vt:lpstr>
      <vt:lpstr>Twinkl</vt:lpstr>
      <vt:lpstr>Twinkl SemiBold</vt:lpstr>
      <vt:lpstr>Wingdings</vt:lpstr>
      <vt:lpstr>Wingdings 2</vt:lpstr>
      <vt:lpstr>Wingdings 3</vt:lpstr>
      <vt:lpstr>Facet</vt:lpstr>
      <vt:lpstr>Fairtrade Fortnight</vt:lpstr>
      <vt:lpstr>PowerPoint Presentation</vt:lpstr>
      <vt:lpstr>From Bean to Bar…</vt:lpstr>
      <vt:lpstr>PowerPoint Presentation</vt:lpstr>
      <vt:lpstr>What is Unfair Trade?</vt:lpstr>
      <vt:lpstr>Fairtrade</vt:lpstr>
      <vt:lpstr>Fairtrade Produce</vt:lpstr>
      <vt:lpstr>Who Does Fairtrade Help?</vt:lpstr>
      <vt:lpstr>What Is Fairtrade Fortnight?</vt:lpstr>
      <vt:lpstr>What Does the Fairtrade Sign Mean?</vt:lpstr>
      <vt:lpstr>PowerPoint Presentation</vt:lpstr>
      <vt:lpstr>Is Fairtrade really fair?</vt:lpstr>
      <vt:lpstr>What More Can We Do?</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Tyla Owen</dc:creator>
  <cp:lastModifiedBy>Ryan English</cp:lastModifiedBy>
  <cp:revision>93</cp:revision>
  <dcterms:created xsi:type="dcterms:W3CDTF">2019-05-01T19:34:29Z</dcterms:created>
  <dcterms:modified xsi:type="dcterms:W3CDTF">2021-02-25T11:20:59Z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0x010100CE4F1A6835EFA84883A84528E6E20BB4</vt:lpwstr>
  </property>
</Properties>
</file>