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Lst>
  <p:notesMasterIdLst>
    <p:notesMasterId r:id="rId14"/>
  </p:notesMasterIdLst>
  <p:sldIdLst>
    <p:sldId id="256" r:id="rId5"/>
    <p:sldId id="397" r:id="rId6"/>
    <p:sldId id="264" r:id="rId7"/>
    <p:sldId id="257" r:id="rId8"/>
    <p:sldId id="265" r:id="rId9"/>
    <p:sldId id="266" r:id="rId10"/>
    <p:sldId id="267" r:id="rId11"/>
    <p:sldId id="268" r:id="rId12"/>
    <p:sldId id="39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38" autoAdjust="0"/>
    <p:restoredTop sz="93923" autoAdjust="0"/>
  </p:normalViewPr>
  <p:slideViewPr>
    <p:cSldViewPr snapToGrid="0">
      <p:cViewPr varScale="1">
        <p:scale>
          <a:sx n="68" d="100"/>
          <a:sy n="68" d="100"/>
        </p:scale>
        <p:origin x="84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7FE43-1375-474A-A91A-69F9277BE3E6}" type="datetimeFigureOut">
              <a:rPr lang="en-GB" smtClean="0"/>
              <a:t>28/01/2021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0E24B2-9207-47C1-955B-795F8530FB1F}" type="slidenum">
              <a:rPr lang="en-GB" smtClean="0"/>
              <a:t>‹#›</a:t>
            </a:fld>
            <a:endParaRPr lang="en-GB"/>
          </a:p>
        </p:txBody>
      </p:sp>
    </p:spTree>
    <p:extLst>
      <p:ext uri="{BB962C8B-B14F-4D97-AF65-F5344CB8AC3E}">
        <p14:creationId xmlns:p14="http://schemas.microsoft.com/office/powerpoint/2010/main" val="744088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BC1531-4B9B-420B-A74F-6EE432125A32}"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521860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BC1531-4B9B-420B-A74F-6EE432125A32}"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2013661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BC1531-4B9B-420B-A74F-6EE432125A32}"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3C6F64-66A4-4EEF-929E-E63A71AE3824}"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50317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BC1531-4B9B-420B-A74F-6EE432125A32}"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4256870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BC1531-4B9B-420B-A74F-6EE432125A32}"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3C6F64-66A4-4EEF-929E-E63A71AE3824}"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04455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BC1531-4B9B-420B-A74F-6EE432125A32}"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718432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BC1531-4B9B-420B-A74F-6EE432125A32}"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2164365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BC1531-4B9B-420B-A74F-6EE432125A32}"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3198605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ental and Oral Starter Icon">
    <p:spTree>
      <p:nvGrpSpPr>
        <p:cNvPr id="1" name=""/>
        <p:cNvGrpSpPr/>
        <p:nvPr/>
      </p:nvGrpSpPr>
      <p:grpSpPr>
        <a:xfrm>
          <a:off x="0" y="0"/>
          <a:ext cx="0" cy="0"/>
          <a:chOff x="0" y="0"/>
          <a:chExt cx="0" cy="0"/>
        </a:xfrm>
      </p:grpSpPr>
      <p:sp>
        <p:nvSpPr>
          <p:cNvPr id="4" name="Rounded Rectangle 3"/>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GB" sz="1350" dirty="0">
                <a:solidFill>
                  <a:srgbClr val="FFFFFF"/>
                </a:solidFill>
              </a:rPr>
              <a:t> </a:t>
            </a:r>
          </a:p>
        </p:txBody>
      </p:sp>
      <p:pic>
        <p:nvPicPr>
          <p:cNvPr id="6"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61600" y="612775"/>
            <a:ext cx="115146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2576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6197600" y="1981200"/>
            <a:ext cx="5080000" cy="4114800"/>
          </a:xfrm>
        </p:spPr>
        <p:txBody>
          <a:bodyPr/>
          <a:lstStyle/>
          <a:p>
            <a:pPr lvl="0"/>
            <a:endParaRPr lang="en-GB" noProof="0"/>
          </a:p>
        </p:txBody>
      </p:sp>
      <p:sp>
        <p:nvSpPr>
          <p:cNvPr id="5" name="Rectangle 4">
            <a:extLst>
              <a:ext uri="{FF2B5EF4-FFF2-40B4-BE49-F238E27FC236}">
                <a16:creationId xmlns:a16="http://schemas.microsoft.com/office/drawing/2014/main" id="{0937EB89-2AD4-4410-A7AE-EC1A66BF7D5C}"/>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3D3E86A-E4BF-4809-98ED-A9A2E90B549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097DEC9A-9CD8-4B2D-A7E4-0EDA9CDADC61}"/>
              </a:ext>
            </a:extLst>
          </p:cNvPr>
          <p:cNvSpPr>
            <a:spLocks noGrp="1" noChangeArrowheads="1"/>
          </p:cNvSpPr>
          <p:nvPr>
            <p:ph type="sldNum" sz="quarter" idx="12"/>
          </p:nvPr>
        </p:nvSpPr>
        <p:spPr>
          <a:ln/>
        </p:spPr>
        <p:txBody>
          <a:bodyPr/>
          <a:lstStyle>
            <a:lvl1pPr>
              <a:defRPr/>
            </a:lvl1pPr>
          </a:lstStyle>
          <a:p>
            <a:fld id="{E5197A5E-FFF1-4966-9C1C-7DC582983D3B}" type="slidenum">
              <a:rPr lang="en-GB" altLang="en-US"/>
              <a:pPr/>
              <a:t>‹#›</a:t>
            </a:fld>
            <a:endParaRPr lang="en-GB" altLang="en-US"/>
          </a:p>
        </p:txBody>
      </p:sp>
    </p:spTree>
    <p:extLst>
      <p:ext uri="{BB962C8B-B14F-4D97-AF65-F5344CB8AC3E}">
        <p14:creationId xmlns:p14="http://schemas.microsoft.com/office/powerpoint/2010/main" val="1633037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A0E4FB71-BF89-4D25-AD11-0254A98B1FDA}"/>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043734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BC1531-4B9B-420B-A74F-6EE432125A32}"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8463432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A0E4FB71-BF89-4D25-AD11-0254A98B1FDA}"/>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242383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A0E4FB71-BF89-4D25-AD11-0254A98B1FDA}"/>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41007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A0E4FB71-BF89-4D25-AD11-0254A98B1FDA}"/>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847729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A0E4FB71-BF89-4D25-AD11-0254A98B1FDA}"/>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2622421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A0E4FB71-BF89-4D25-AD11-0254A98B1FDA}"/>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0768130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3290436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4388257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2678422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006871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684419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BC1531-4B9B-420B-A74F-6EE432125A32}"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14772645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3680697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297369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3086247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7838076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388679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65265-E540-445F-A798-A436E082089E}"/>
              </a:ext>
            </a:extLst>
          </p:cNvPr>
          <p:cNvSpPr>
            <a:spLocks noGrp="1"/>
          </p:cNvSpPr>
          <p:nvPr>
            <p:ph type="title"/>
          </p:nvPr>
        </p:nvSpPr>
        <p:spPr>
          <a:xfrm>
            <a:off x="609601" y="274638"/>
            <a:ext cx="10970684" cy="114141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A760037-6992-4619-83E0-1C52BF2F086B}"/>
              </a:ext>
            </a:extLst>
          </p:cNvPr>
          <p:cNvSpPr>
            <a:spLocks noGrp="1"/>
          </p:cNvSpPr>
          <p:nvPr>
            <p:ph type="body" sz="half" idx="1"/>
          </p:nvPr>
        </p:nvSpPr>
        <p:spPr>
          <a:xfrm>
            <a:off x="609601" y="1600201"/>
            <a:ext cx="5382684" cy="452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666ACE2-C19E-4E6E-9529-C6590EA4BC8E}"/>
              </a:ext>
            </a:extLst>
          </p:cNvPr>
          <p:cNvSpPr>
            <a:spLocks noGrp="1"/>
          </p:cNvSpPr>
          <p:nvPr>
            <p:ph sz="quarter" idx="2"/>
          </p:nvPr>
        </p:nvSpPr>
        <p:spPr>
          <a:xfrm>
            <a:off x="6195484" y="1600200"/>
            <a:ext cx="53848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D51362A5-0FD6-4D28-AB97-45A6439CB19B}"/>
              </a:ext>
            </a:extLst>
          </p:cNvPr>
          <p:cNvSpPr>
            <a:spLocks noGrp="1"/>
          </p:cNvSpPr>
          <p:nvPr>
            <p:ph sz="quarter" idx="3"/>
          </p:nvPr>
        </p:nvSpPr>
        <p:spPr>
          <a:xfrm>
            <a:off x="6195484" y="3938589"/>
            <a:ext cx="5384800" cy="21859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3">
            <a:extLst>
              <a:ext uri="{FF2B5EF4-FFF2-40B4-BE49-F238E27FC236}">
                <a16:creationId xmlns:a16="http://schemas.microsoft.com/office/drawing/2014/main" id="{A68CAD84-84A3-4041-BA44-47A7FD4838BA}"/>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7" name="Rectangle 4">
            <a:extLst>
              <a:ext uri="{FF2B5EF4-FFF2-40B4-BE49-F238E27FC236}">
                <a16:creationId xmlns:a16="http://schemas.microsoft.com/office/drawing/2014/main" id="{9B2BD488-BF66-4721-8CD5-FD3F24B8D166}"/>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2BEB694C-2284-4A4E-86EE-ECD94471354B}"/>
              </a:ext>
            </a:extLst>
          </p:cNvPr>
          <p:cNvSpPr>
            <a:spLocks noGrp="1" noChangeArrowheads="1"/>
          </p:cNvSpPr>
          <p:nvPr>
            <p:ph type="sldNum" idx="12"/>
          </p:nvPr>
        </p:nvSpPr>
        <p:spPr>
          <a:ln/>
        </p:spPr>
        <p:txBody>
          <a:bodyPr/>
          <a:lstStyle>
            <a:lvl1pPr>
              <a:defRPr/>
            </a:lvl1pPr>
          </a:lstStyle>
          <a:p>
            <a:pPr>
              <a:defRPr/>
            </a:pPr>
            <a:fld id="{334FF6FE-11E6-4605-B871-356D530C2427}" type="slidenum">
              <a:rPr lang="en-US" altLang="en-US"/>
              <a:pPr>
                <a:defRPr/>
              </a:pPr>
              <a:t>‹#›</a:t>
            </a:fld>
            <a:endParaRPr lang="en-US" altLang="en-US"/>
          </a:p>
        </p:txBody>
      </p:sp>
    </p:spTree>
    <p:extLst>
      <p:ext uri="{BB962C8B-B14F-4D97-AF65-F5344CB8AC3E}">
        <p14:creationId xmlns:p14="http://schemas.microsoft.com/office/powerpoint/2010/main" val="14228386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79DD4F43-408C-4D18-8713-8F2687C8092B}"/>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srgbClr val="FFFFFF"/>
                </a:solidFill>
              </a:rPr>
              <a:t> </a:t>
            </a:r>
          </a:p>
        </p:txBody>
      </p:sp>
      <p:sp>
        <p:nvSpPr>
          <p:cNvPr id="7" name="Title 5"/>
          <p:cNvSpPr>
            <a:spLocks noGrp="1"/>
          </p:cNvSpPr>
          <p:nvPr>
            <p:ph type="title"/>
          </p:nvPr>
        </p:nvSpPr>
        <p:spPr>
          <a:xfrm>
            <a:off x="609601" y="630239"/>
            <a:ext cx="10960100" cy="873125"/>
          </a:xfrm>
        </p:spPr>
        <p:txBody>
          <a:bodyPr>
            <a:normAutofit fontScale="90000"/>
          </a:bodyPr>
          <a:lstStyle/>
          <a:p>
            <a:r>
              <a:rPr lang="en-GB" altLang="en-US" dirty="0"/>
              <a:t>Starter Title</a:t>
            </a:r>
          </a:p>
        </p:txBody>
      </p:sp>
    </p:spTree>
    <p:extLst>
      <p:ext uri="{BB962C8B-B14F-4D97-AF65-F5344CB8AC3E}">
        <p14:creationId xmlns:p14="http://schemas.microsoft.com/office/powerpoint/2010/main" val="873325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BC1531-4B9B-420B-A74F-6EE432125A32}"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2111104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BC1531-4B9B-420B-A74F-6EE432125A32}" type="datetimeFigureOut">
              <a:rPr lang="en-GB" smtClean="0"/>
              <a:t>28/01/2021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1769884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BC1531-4B9B-420B-A74F-6EE432125A32}" type="datetimeFigureOut">
              <a:rPr lang="en-GB" smtClean="0"/>
              <a:t>28/01/2021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1142180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BC1531-4B9B-420B-A74F-6EE432125A32}" type="datetimeFigureOut">
              <a:rPr lang="en-GB" smtClean="0"/>
              <a:t>28/01/2021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1251683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BC1531-4B9B-420B-A74F-6EE432125A32}"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3715969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1BC1531-4B9B-420B-A74F-6EE432125A32}"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208483243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1BC1531-4B9B-420B-A74F-6EE432125A32}" type="datetimeFigureOut">
              <a:rPr lang="en-GB" smtClean="0"/>
              <a:t>28/01/2021</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753C6F64-66A4-4EEF-929E-E63A71AE3824}" type="slidenum">
              <a:rPr lang="en-GB" smtClean="0"/>
              <a:t>‹#›</a:t>
            </a:fld>
            <a:endParaRPr lang="en-GB"/>
          </a:p>
        </p:txBody>
      </p:sp>
    </p:spTree>
    <p:extLst>
      <p:ext uri="{BB962C8B-B14F-4D97-AF65-F5344CB8AC3E}">
        <p14:creationId xmlns:p14="http://schemas.microsoft.com/office/powerpoint/2010/main" val="26336145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8" r:id="rId18"/>
    <p:sldLayoutId id="2147483729" r:id="rId19"/>
    <p:sldLayoutId id="2147483731" r:id="rId20"/>
    <p:sldLayoutId id="2147483737" r:id="rId21"/>
    <p:sldLayoutId id="2147483738" r:id="rId22"/>
    <p:sldLayoutId id="2147483739" r:id="rId23"/>
    <p:sldLayoutId id="2147483740" r:id="rId24"/>
    <p:sldLayoutId id="2147483741" r:id="rId25"/>
    <p:sldLayoutId id="2147483742" r:id="rId26"/>
    <p:sldLayoutId id="2147483743" r:id="rId27"/>
    <p:sldLayoutId id="2147483744" r:id="rId28"/>
    <p:sldLayoutId id="2147483745" r:id="rId29"/>
    <p:sldLayoutId id="2147483746" r:id="rId30"/>
    <p:sldLayoutId id="2147483747" r:id="rId31"/>
    <p:sldLayoutId id="2147483748" r:id="rId32"/>
    <p:sldLayoutId id="2147483749" r:id="rId33"/>
    <p:sldLayoutId id="2147483750" r:id="rId34"/>
    <p:sldLayoutId id="2147483751" r:id="rId35"/>
    <p:sldLayoutId id="2147483754" r:id="rId3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1pNcH8zj8zo"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7.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pPr algn="ctr"/>
            <a:r>
              <a:rPr lang="en-GB" dirty="0">
                <a:latin typeface="Comic Sans MS" panose="030F0702030302020204" pitchFamily="66" charset="0"/>
              </a:rPr>
              <a:t>Children’s Mental Health </a:t>
            </a:r>
            <a:r>
              <a:rPr lang="en-GB">
                <a:latin typeface="Comic Sans MS" panose="030F0702030302020204" pitchFamily="66" charset="0"/>
              </a:rPr>
              <a:t>Week Assembly KS3/4</a:t>
            </a:r>
            <a:endParaRPr lang="en-GB" dirty="0">
              <a:latin typeface="Comic Sans MS" panose="030F0702030302020204" pitchFamily="66" charset="0"/>
            </a:endParaRPr>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rcRect t="3004" b="5939"/>
          <a:stretch>
            <a:fillRect/>
          </a:stretch>
        </p:blipFill>
        <p:spPr bwMode="auto">
          <a:xfrm>
            <a:off x="1357313" y="6230938"/>
            <a:ext cx="1450157" cy="63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p:nvPicPr>
        <p:blipFill>
          <a:blip r:embed="rId3">
            <a:extLst>
              <a:ext uri="{28A0092B-C50C-407E-A947-70E740481C1C}">
                <a14:useLocalDpi xmlns:a14="http://schemas.microsoft.com/office/drawing/2010/main" val="0"/>
              </a:ext>
            </a:extLst>
          </a:blip>
          <a:srcRect t="7225"/>
          <a:stretch>
            <a:fillRect/>
          </a:stretch>
        </p:blipFill>
        <p:spPr bwMode="auto">
          <a:xfrm>
            <a:off x="2735263" y="6230938"/>
            <a:ext cx="1377950"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4">
            <a:extLst>
              <a:ext uri="{28A0092B-C50C-407E-A947-70E740481C1C}">
                <a14:useLocalDpi xmlns:a14="http://schemas.microsoft.com/office/drawing/2010/main" val="0"/>
              </a:ext>
            </a:extLst>
          </a:blip>
          <a:srcRect t="7864" b="7980"/>
          <a:stretch>
            <a:fillRect/>
          </a:stretch>
        </p:blipFill>
        <p:spPr bwMode="auto">
          <a:xfrm>
            <a:off x="4113213" y="6230938"/>
            <a:ext cx="1377950"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p:cNvPicPr>
          <p:nvPr/>
        </p:nvPicPr>
        <p:blipFill>
          <a:blip r:embed="rId5">
            <a:extLst>
              <a:ext uri="{28A0092B-C50C-407E-A947-70E740481C1C}">
                <a14:useLocalDpi xmlns:a14="http://schemas.microsoft.com/office/drawing/2010/main" val="0"/>
              </a:ext>
            </a:extLst>
          </a:blip>
          <a:srcRect t="2483" r="10316"/>
          <a:stretch>
            <a:fillRect/>
          </a:stretch>
        </p:blipFill>
        <p:spPr bwMode="auto">
          <a:xfrm>
            <a:off x="-20637" y="6230938"/>
            <a:ext cx="1409170" cy="628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7"/>
          <p:cNvSpPr>
            <a:spLocks noGrp="1"/>
          </p:cNvSpPr>
          <p:nvPr>
            <p:ph type="subTitle" idx="1"/>
          </p:nvPr>
        </p:nvSpPr>
        <p:spPr/>
        <p:txBody>
          <a:bodyPr/>
          <a:lstStyle/>
          <a:p>
            <a:endParaRPr lang="en-GB"/>
          </a:p>
        </p:txBody>
      </p:sp>
    </p:spTree>
    <p:extLst>
      <p:ext uri="{BB962C8B-B14F-4D97-AF65-F5344CB8AC3E}">
        <p14:creationId xmlns:p14="http://schemas.microsoft.com/office/powerpoint/2010/main" val="1950240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B2A80B7-E202-4476-8E81-3E899EBEE0F5}"/>
              </a:ext>
            </a:extLst>
          </p:cNvPr>
          <p:cNvSpPr/>
          <p:nvPr/>
        </p:nvSpPr>
        <p:spPr>
          <a:xfrm rot="20972460">
            <a:off x="486164" y="652541"/>
            <a:ext cx="5583402" cy="1200329"/>
          </a:xfrm>
          <a:prstGeom prst="rect">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GB" sz="3600" i="1" dirty="0">
                <a:effectLst>
                  <a:outerShdw blurRad="38100" dist="38100" dir="2700000" algn="tl">
                    <a:srgbClr val="000000">
                      <a:alpha val="43137"/>
                    </a:srgbClr>
                  </a:outerShdw>
                </a:effectLst>
                <a:latin typeface="Comic Sans MS" panose="030F0702030302020204" pitchFamily="66" charset="0"/>
              </a:rPr>
              <a:t>What do all these young people have in common?</a:t>
            </a:r>
            <a:endParaRPr lang="en-GB" sz="24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48E10911-103A-4461-B232-0C253693E241}"/>
              </a:ext>
            </a:extLst>
          </p:cNvPr>
          <p:cNvPicPr>
            <a:picLocks noChangeAspect="1"/>
          </p:cNvPicPr>
          <p:nvPr/>
        </p:nvPicPr>
        <p:blipFill rotWithShape="1">
          <a:blip r:embed="rId2"/>
          <a:srcRect l="22935" r="20326"/>
          <a:stretch/>
        </p:blipFill>
        <p:spPr>
          <a:xfrm>
            <a:off x="6589994" y="402407"/>
            <a:ext cx="2684008" cy="3153624"/>
          </a:xfrm>
          <a:prstGeom prst="rect">
            <a:avLst/>
          </a:prstGeom>
        </p:spPr>
      </p:pic>
      <p:pic>
        <p:nvPicPr>
          <p:cNvPr id="3" name="Picture 2">
            <a:extLst>
              <a:ext uri="{FF2B5EF4-FFF2-40B4-BE49-F238E27FC236}">
                <a16:creationId xmlns:a16="http://schemas.microsoft.com/office/drawing/2014/main" id="{9E6CA007-48EC-4B5C-B43C-E635B8F9402D}"/>
              </a:ext>
            </a:extLst>
          </p:cNvPr>
          <p:cNvPicPr>
            <a:picLocks noChangeAspect="1"/>
          </p:cNvPicPr>
          <p:nvPr/>
        </p:nvPicPr>
        <p:blipFill rotWithShape="1">
          <a:blip r:embed="rId3"/>
          <a:srcRect r="12134"/>
          <a:stretch/>
        </p:blipFill>
        <p:spPr>
          <a:xfrm flipH="1">
            <a:off x="480603" y="4447095"/>
            <a:ext cx="3089692" cy="2326836"/>
          </a:xfrm>
          <a:prstGeom prst="rect">
            <a:avLst/>
          </a:prstGeom>
        </p:spPr>
      </p:pic>
      <p:pic>
        <p:nvPicPr>
          <p:cNvPr id="5" name="Picture 4">
            <a:extLst>
              <a:ext uri="{FF2B5EF4-FFF2-40B4-BE49-F238E27FC236}">
                <a16:creationId xmlns:a16="http://schemas.microsoft.com/office/drawing/2014/main" id="{9336CE6D-5F65-460B-AFC7-1727E5F0FB05}"/>
              </a:ext>
            </a:extLst>
          </p:cNvPr>
          <p:cNvPicPr>
            <a:picLocks noChangeAspect="1"/>
          </p:cNvPicPr>
          <p:nvPr/>
        </p:nvPicPr>
        <p:blipFill rotWithShape="1">
          <a:blip r:embed="rId4"/>
          <a:srcRect l="11087" r="29348"/>
          <a:stretch/>
        </p:blipFill>
        <p:spPr>
          <a:xfrm>
            <a:off x="6589994" y="3775457"/>
            <a:ext cx="2684008" cy="3002826"/>
          </a:xfrm>
          <a:prstGeom prst="rect">
            <a:avLst/>
          </a:prstGeom>
        </p:spPr>
      </p:pic>
      <p:sp>
        <p:nvSpPr>
          <p:cNvPr id="7" name="Cloud 6">
            <a:extLst>
              <a:ext uri="{FF2B5EF4-FFF2-40B4-BE49-F238E27FC236}">
                <a16:creationId xmlns:a16="http://schemas.microsoft.com/office/drawing/2014/main" id="{569356AF-D7A0-4C5B-AE84-332DA6F972FF}"/>
              </a:ext>
            </a:extLst>
          </p:cNvPr>
          <p:cNvSpPr/>
          <p:nvPr/>
        </p:nvSpPr>
        <p:spPr>
          <a:xfrm>
            <a:off x="3951016" y="1652010"/>
            <a:ext cx="3493743" cy="1997227"/>
          </a:xfrm>
          <a:prstGeom prst="cloud">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50F5F7DC-2DB1-446F-8E1E-88EB3AA682F3}"/>
              </a:ext>
            </a:extLst>
          </p:cNvPr>
          <p:cNvSpPr txBox="1"/>
          <p:nvPr/>
        </p:nvSpPr>
        <p:spPr>
          <a:xfrm>
            <a:off x="4633584" y="1954284"/>
            <a:ext cx="2573792" cy="1477328"/>
          </a:xfrm>
          <a:prstGeom prst="rect">
            <a:avLst/>
          </a:prstGeom>
          <a:noFill/>
        </p:spPr>
        <p:txBody>
          <a:bodyPr wrap="square" rtlCol="0">
            <a:spAutoFit/>
          </a:bodyPr>
          <a:lstStyle/>
          <a:p>
            <a:r>
              <a:rPr lang="en-GB" dirty="0">
                <a:latin typeface="Comic Sans MS" panose="030F0702030302020204" pitchFamily="66" charset="0"/>
              </a:rPr>
              <a:t>I can’t believe how much work I have to do! I don’t get any</a:t>
            </a:r>
          </a:p>
          <a:p>
            <a:r>
              <a:rPr lang="en-GB" dirty="0">
                <a:latin typeface="Comic Sans MS" panose="030F0702030302020204" pitchFamily="66" charset="0"/>
              </a:rPr>
              <a:t>of this! I feel so overwhelmed!</a:t>
            </a:r>
          </a:p>
        </p:txBody>
      </p:sp>
      <p:sp>
        <p:nvSpPr>
          <p:cNvPr id="19" name="Cloud 18">
            <a:extLst>
              <a:ext uri="{FF2B5EF4-FFF2-40B4-BE49-F238E27FC236}">
                <a16:creationId xmlns:a16="http://schemas.microsoft.com/office/drawing/2014/main" id="{1339B28F-0E01-47A9-9B4D-35908E1AE676}"/>
              </a:ext>
            </a:extLst>
          </p:cNvPr>
          <p:cNvSpPr/>
          <p:nvPr/>
        </p:nvSpPr>
        <p:spPr>
          <a:xfrm>
            <a:off x="579690" y="2761294"/>
            <a:ext cx="3190904" cy="1856568"/>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1E35138D-3A0F-4059-B627-E9892602B452}"/>
              </a:ext>
            </a:extLst>
          </p:cNvPr>
          <p:cNvSpPr txBox="1"/>
          <p:nvPr/>
        </p:nvSpPr>
        <p:spPr>
          <a:xfrm>
            <a:off x="1131649" y="2969767"/>
            <a:ext cx="2573792" cy="1477328"/>
          </a:xfrm>
          <a:prstGeom prst="rect">
            <a:avLst/>
          </a:prstGeom>
          <a:noFill/>
        </p:spPr>
        <p:txBody>
          <a:bodyPr wrap="square" rtlCol="0">
            <a:spAutoFit/>
          </a:bodyPr>
          <a:lstStyle/>
          <a:p>
            <a:r>
              <a:rPr lang="en-GB" dirty="0">
                <a:latin typeface="Comic Sans MS" panose="030F0702030302020204" pitchFamily="66" charset="0"/>
              </a:rPr>
              <a:t>My thoughts are so dark recently. I feel so, so sad. </a:t>
            </a:r>
          </a:p>
          <a:p>
            <a:r>
              <a:rPr lang="en-GB" dirty="0">
                <a:latin typeface="Comic Sans MS" panose="030F0702030302020204" pitchFamily="66" charset="0"/>
              </a:rPr>
              <a:t>I don’t want to see anyone today.</a:t>
            </a:r>
          </a:p>
        </p:txBody>
      </p:sp>
      <p:sp>
        <p:nvSpPr>
          <p:cNvPr id="21" name="Cloud 20">
            <a:extLst>
              <a:ext uri="{FF2B5EF4-FFF2-40B4-BE49-F238E27FC236}">
                <a16:creationId xmlns:a16="http://schemas.microsoft.com/office/drawing/2014/main" id="{5AA73F26-32AB-4BA7-91B4-6282E2E6D2C1}"/>
              </a:ext>
            </a:extLst>
          </p:cNvPr>
          <p:cNvSpPr/>
          <p:nvPr/>
        </p:nvSpPr>
        <p:spPr>
          <a:xfrm>
            <a:off x="3705441" y="3970555"/>
            <a:ext cx="3581504" cy="1997227"/>
          </a:xfrm>
          <a:prstGeom prst="clou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2CCA92CC-C2AF-4CCD-953E-FFCCD42E26BD}"/>
              </a:ext>
            </a:extLst>
          </p:cNvPr>
          <p:cNvSpPr txBox="1"/>
          <p:nvPr/>
        </p:nvSpPr>
        <p:spPr>
          <a:xfrm>
            <a:off x="4257401" y="4207628"/>
            <a:ext cx="2638945" cy="1477328"/>
          </a:xfrm>
          <a:prstGeom prst="rect">
            <a:avLst/>
          </a:prstGeom>
          <a:noFill/>
        </p:spPr>
        <p:txBody>
          <a:bodyPr wrap="square" rtlCol="0">
            <a:spAutoFit/>
          </a:bodyPr>
          <a:lstStyle/>
          <a:p>
            <a:r>
              <a:rPr lang="en-GB" dirty="0">
                <a:latin typeface="Comic Sans MS" panose="030F0702030302020204" pitchFamily="66" charset="0"/>
              </a:rPr>
              <a:t>I can’t face that maths class. Sir might pick me to answer in front of everyone. I get everything wrong.</a:t>
            </a:r>
          </a:p>
        </p:txBody>
      </p:sp>
      <p:sp>
        <p:nvSpPr>
          <p:cNvPr id="13" name="Oval 12">
            <a:extLst>
              <a:ext uri="{FF2B5EF4-FFF2-40B4-BE49-F238E27FC236}">
                <a16:creationId xmlns:a16="http://schemas.microsoft.com/office/drawing/2014/main" id="{7AA2E871-6AEA-4885-BF59-901AA749BDE5}"/>
              </a:ext>
            </a:extLst>
          </p:cNvPr>
          <p:cNvSpPr/>
          <p:nvPr/>
        </p:nvSpPr>
        <p:spPr>
          <a:xfrm>
            <a:off x="1396580" y="4559252"/>
            <a:ext cx="237102" cy="198783"/>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a:extLst>
              <a:ext uri="{FF2B5EF4-FFF2-40B4-BE49-F238E27FC236}">
                <a16:creationId xmlns:a16="http://schemas.microsoft.com/office/drawing/2014/main" id="{17B76D11-E65B-4FF5-9D23-19E896AB0F45}"/>
              </a:ext>
            </a:extLst>
          </p:cNvPr>
          <p:cNvSpPr/>
          <p:nvPr/>
        </p:nvSpPr>
        <p:spPr>
          <a:xfrm>
            <a:off x="6751706" y="1399969"/>
            <a:ext cx="289278" cy="252041"/>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AFFBD8E6-4F65-47E8-BC22-40C5A235CE94}"/>
              </a:ext>
            </a:extLst>
          </p:cNvPr>
          <p:cNvSpPr/>
          <p:nvPr/>
        </p:nvSpPr>
        <p:spPr>
          <a:xfrm>
            <a:off x="6866734" y="1136217"/>
            <a:ext cx="172489" cy="164266"/>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32215CF4-9A3E-42F2-B124-C0C1B0E71877}"/>
              </a:ext>
            </a:extLst>
          </p:cNvPr>
          <p:cNvSpPr/>
          <p:nvPr/>
        </p:nvSpPr>
        <p:spPr>
          <a:xfrm>
            <a:off x="7095088" y="4009861"/>
            <a:ext cx="327003" cy="2886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1CE08AE7-D53C-4A3C-BEC4-4E978B554D3E}"/>
              </a:ext>
            </a:extLst>
          </p:cNvPr>
          <p:cNvSpPr/>
          <p:nvPr/>
        </p:nvSpPr>
        <p:spPr>
          <a:xfrm>
            <a:off x="7422090" y="3901278"/>
            <a:ext cx="238200" cy="175591"/>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0EB65DCA-3DFD-4ECC-8CE3-279C21912853}"/>
              </a:ext>
            </a:extLst>
          </p:cNvPr>
          <p:cNvSpPr/>
          <p:nvPr/>
        </p:nvSpPr>
        <p:spPr>
          <a:xfrm>
            <a:off x="1633682" y="4699423"/>
            <a:ext cx="219848" cy="198783"/>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29178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B2A80B7-E202-4476-8E81-3E899EBEE0F5}"/>
              </a:ext>
            </a:extLst>
          </p:cNvPr>
          <p:cNvSpPr/>
          <p:nvPr/>
        </p:nvSpPr>
        <p:spPr>
          <a:xfrm rot="20972460">
            <a:off x="486164" y="603722"/>
            <a:ext cx="5583402" cy="1200329"/>
          </a:xfrm>
          <a:prstGeom prst="rect">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GB" sz="3600" i="1" dirty="0">
                <a:effectLst>
                  <a:outerShdw blurRad="38100" dist="38100" dir="2700000" algn="tl">
                    <a:srgbClr val="000000">
                      <a:alpha val="43137"/>
                    </a:srgbClr>
                  </a:outerShdw>
                </a:effectLst>
                <a:latin typeface="Comic Sans MS" panose="030F0702030302020204" pitchFamily="66" charset="0"/>
              </a:rPr>
              <a:t>What do all these young people have in common?</a:t>
            </a:r>
            <a:endParaRPr lang="en-GB" sz="2400" dirty="0">
              <a:effectLst>
                <a:outerShdw blurRad="38100" dist="38100" dir="2700000" algn="tl">
                  <a:srgbClr val="000000">
                    <a:alpha val="43137"/>
                  </a:srgbClr>
                </a:outerShdw>
              </a:effectLst>
              <a:latin typeface="Comic Sans MS" panose="030F0702030302020204" pitchFamily="66" charset="0"/>
            </a:endParaRPr>
          </a:p>
        </p:txBody>
      </p:sp>
      <p:pic>
        <p:nvPicPr>
          <p:cNvPr id="2" name="Picture 1">
            <a:extLst>
              <a:ext uri="{FF2B5EF4-FFF2-40B4-BE49-F238E27FC236}">
                <a16:creationId xmlns:a16="http://schemas.microsoft.com/office/drawing/2014/main" id="{48E10911-103A-4461-B232-0C253693E241}"/>
              </a:ext>
            </a:extLst>
          </p:cNvPr>
          <p:cNvPicPr>
            <a:picLocks noChangeAspect="1"/>
          </p:cNvPicPr>
          <p:nvPr/>
        </p:nvPicPr>
        <p:blipFill rotWithShape="1">
          <a:blip r:embed="rId2"/>
          <a:srcRect l="22935" r="20326" b="8105"/>
          <a:stretch/>
        </p:blipFill>
        <p:spPr>
          <a:xfrm>
            <a:off x="6557010" y="355669"/>
            <a:ext cx="2684008" cy="2898008"/>
          </a:xfrm>
          <a:prstGeom prst="rect">
            <a:avLst/>
          </a:prstGeom>
        </p:spPr>
      </p:pic>
      <p:pic>
        <p:nvPicPr>
          <p:cNvPr id="3" name="Picture 2">
            <a:extLst>
              <a:ext uri="{FF2B5EF4-FFF2-40B4-BE49-F238E27FC236}">
                <a16:creationId xmlns:a16="http://schemas.microsoft.com/office/drawing/2014/main" id="{9E6CA007-48EC-4B5C-B43C-E635B8F9402D}"/>
              </a:ext>
            </a:extLst>
          </p:cNvPr>
          <p:cNvPicPr>
            <a:picLocks noChangeAspect="1"/>
          </p:cNvPicPr>
          <p:nvPr/>
        </p:nvPicPr>
        <p:blipFill rotWithShape="1">
          <a:blip r:embed="rId3"/>
          <a:srcRect r="12134"/>
          <a:stretch/>
        </p:blipFill>
        <p:spPr>
          <a:xfrm flipH="1">
            <a:off x="1288226" y="4407149"/>
            <a:ext cx="3089692" cy="2326836"/>
          </a:xfrm>
          <a:prstGeom prst="rect">
            <a:avLst/>
          </a:prstGeom>
        </p:spPr>
      </p:pic>
      <p:pic>
        <p:nvPicPr>
          <p:cNvPr id="5" name="Picture 4">
            <a:extLst>
              <a:ext uri="{FF2B5EF4-FFF2-40B4-BE49-F238E27FC236}">
                <a16:creationId xmlns:a16="http://schemas.microsoft.com/office/drawing/2014/main" id="{9336CE6D-5F65-460B-AFC7-1727E5F0FB05}"/>
              </a:ext>
            </a:extLst>
          </p:cNvPr>
          <p:cNvPicPr>
            <a:picLocks noChangeAspect="1"/>
          </p:cNvPicPr>
          <p:nvPr/>
        </p:nvPicPr>
        <p:blipFill rotWithShape="1">
          <a:blip r:embed="rId4"/>
          <a:srcRect l="11087" r="29348" b="13015"/>
          <a:stretch/>
        </p:blipFill>
        <p:spPr>
          <a:xfrm>
            <a:off x="6557010" y="3418894"/>
            <a:ext cx="2684008" cy="2612014"/>
          </a:xfrm>
          <a:prstGeom prst="rect">
            <a:avLst/>
          </a:prstGeom>
        </p:spPr>
      </p:pic>
      <p:sp>
        <p:nvSpPr>
          <p:cNvPr id="4" name="Rectangle 3">
            <a:extLst>
              <a:ext uri="{FF2B5EF4-FFF2-40B4-BE49-F238E27FC236}">
                <a16:creationId xmlns:a16="http://schemas.microsoft.com/office/drawing/2014/main" id="{81322AF4-2729-4F2F-8D8A-6C9F20785028}"/>
              </a:ext>
            </a:extLst>
          </p:cNvPr>
          <p:cNvSpPr/>
          <p:nvPr/>
        </p:nvSpPr>
        <p:spPr>
          <a:xfrm>
            <a:off x="6187770" y="5947367"/>
            <a:ext cx="3488455" cy="923330"/>
          </a:xfrm>
          <a:prstGeom prst="rect">
            <a:avLst/>
          </a:prstGeom>
          <a:noFill/>
        </p:spPr>
        <p:txBody>
          <a:bodyPr wrap="non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omic Sans MS" panose="030F0702030302020204" pitchFamily="66" charset="0"/>
              </a:rPr>
              <a:t>ANXIETY</a:t>
            </a:r>
          </a:p>
        </p:txBody>
      </p:sp>
      <p:sp>
        <p:nvSpPr>
          <p:cNvPr id="28" name="Rectangle 27">
            <a:extLst>
              <a:ext uri="{FF2B5EF4-FFF2-40B4-BE49-F238E27FC236}">
                <a16:creationId xmlns:a16="http://schemas.microsoft.com/office/drawing/2014/main" id="{77DCBA72-E225-4CEB-B714-1C74A2BF7783}"/>
              </a:ext>
            </a:extLst>
          </p:cNvPr>
          <p:cNvSpPr/>
          <p:nvPr/>
        </p:nvSpPr>
        <p:spPr>
          <a:xfrm>
            <a:off x="423598" y="3542579"/>
            <a:ext cx="4818948" cy="923330"/>
          </a:xfrm>
          <a:prstGeom prst="rect">
            <a:avLst/>
          </a:prstGeom>
          <a:noFill/>
        </p:spPr>
        <p:txBody>
          <a:bodyPr wrap="non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omic Sans MS" panose="030F0702030302020204" pitchFamily="66" charset="0"/>
              </a:rPr>
              <a:t>DEPRESSION</a:t>
            </a:r>
          </a:p>
        </p:txBody>
      </p:sp>
      <p:sp>
        <p:nvSpPr>
          <p:cNvPr id="29" name="Rectangle 28">
            <a:extLst>
              <a:ext uri="{FF2B5EF4-FFF2-40B4-BE49-F238E27FC236}">
                <a16:creationId xmlns:a16="http://schemas.microsoft.com/office/drawing/2014/main" id="{3D4CC04F-D3DC-4C03-AF60-ADD08A8C1EA7}"/>
              </a:ext>
            </a:extLst>
          </p:cNvPr>
          <p:cNvSpPr/>
          <p:nvPr/>
        </p:nvSpPr>
        <p:spPr>
          <a:xfrm>
            <a:off x="3570295" y="1751153"/>
            <a:ext cx="2986715" cy="923330"/>
          </a:xfrm>
          <a:prstGeom prst="rect">
            <a:avLst/>
          </a:prstGeom>
          <a:noFill/>
        </p:spPr>
        <p:txBody>
          <a:bodyPr wrap="non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omic Sans MS" panose="030F0702030302020204" pitchFamily="66" charset="0"/>
              </a:rPr>
              <a:t>STRESS</a:t>
            </a:r>
          </a:p>
        </p:txBody>
      </p:sp>
      <p:sp>
        <p:nvSpPr>
          <p:cNvPr id="8" name="TextBox 7">
            <a:extLst>
              <a:ext uri="{FF2B5EF4-FFF2-40B4-BE49-F238E27FC236}">
                <a16:creationId xmlns:a16="http://schemas.microsoft.com/office/drawing/2014/main" id="{A18DABB2-0DB3-4E1B-AD27-B50EB8EBE8E9}"/>
              </a:ext>
            </a:extLst>
          </p:cNvPr>
          <p:cNvSpPr txBox="1"/>
          <p:nvPr/>
        </p:nvSpPr>
        <p:spPr>
          <a:xfrm>
            <a:off x="423598" y="2631478"/>
            <a:ext cx="6778487" cy="954107"/>
          </a:xfrm>
          <a:prstGeom prst="rect">
            <a:avLst/>
          </a:prstGeom>
          <a:noFill/>
        </p:spPr>
        <p:txBody>
          <a:bodyPr wrap="square" rtlCol="0">
            <a:spAutoFit/>
          </a:bodyPr>
          <a:lstStyle/>
          <a:p>
            <a:r>
              <a:rPr lang="en-GB" sz="2800" dirty="0">
                <a:solidFill>
                  <a:srgbClr val="FF0000"/>
                </a:solidFill>
                <a:effectLst>
                  <a:outerShdw blurRad="38100" dist="38100" dir="2700000" algn="tl">
                    <a:srgbClr val="000000">
                      <a:alpha val="43137"/>
                    </a:srgbClr>
                  </a:outerShdw>
                </a:effectLst>
                <a:latin typeface="Comic Sans MS" panose="030F0702030302020204" pitchFamily="66" charset="0"/>
              </a:rPr>
              <a:t>They are all currently suffering </a:t>
            </a:r>
          </a:p>
          <a:p>
            <a:pPr algn="ctr"/>
            <a:r>
              <a:rPr lang="en-GB" sz="2800" dirty="0">
                <a:solidFill>
                  <a:srgbClr val="FF0000"/>
                </a:solidFill>
                <a:effectLst>
                  <a:outerShdw blurRad="38100" dist="38100" dir="2700000" algn="tl">
                    <a:srgbClr val="000000">
                      <a:alpha val="43137"/>
                    </a:srgbClr>
                  </a:outerShdw>
                </a:effectLst>
                <a:latin typeface="Comic Sans MS" panose="030F0702030302020204" pitchFamily="66" charset="0"/>
              </a:rPr>
              <a:t>from mental health issues.</a:t>
            </a:r>
          </a:p>
        </p:txBody>
      </p:sp>
    </p:spTree>
    <p:extLst>
      <p:ext uri="{BB962C8B-B14F-4D97-AF65-F5344CB8AC3E}">
        <p14:creationId xmlns:p14="http://schemas.microsoft.com/office/powerpoint/2010/main" val="203002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8" grpId="0"/>
      <p:bldP spid="29"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A5CCCD-7A7B-4FD1-B982-73EE82AF762E}"/>
              </a:ext>
            </a:extLst>
          </p:cNvPr>
          <p:cNvPicPr>
            <a:picLocks noChangeAspect="1"/>
          </p:cNvPicPr>
          <p:nvPr/>
        </p:nvPicPr>
        <p:blipFill>
          <a:blip r:embed="rId2"/>
          <a:stretch>
            <a:fillRect/>
          </a:stretch>
        </p:blipFill>
        <p:spPr>
          <a:xfrm>
            <a:off x="1609884" y="303172"/>
            <a:ext cx="6826425" cy="4131410"/>
          </a:xfrm>
          <a:prstGeom prst="rect">
            <a:avLst/>
          </a:prstGeom>
        </p:spPr>
      </p:pic>
      <p:sp>
        <p:nvSpPr>
          <p:cNvPr id="14" name="TextBox 13">
            <a:extLst>
              <a:ext uri="{FF2B5EF4-FFF2-40B4-BE49-F238E27FC236}">
                <a16:creationId xmlns:a16="http://schemas.microsoft.com/office/drawing/2014/main" id="{A29538C9-1547-4C9B-85F0-3297B10989D6}"/>
              </a:ext>
            </a:extLst>
          </p:cNvPr>
          <p:cNvSpPr txBox="1"/>
          <p:nvPr/>
        </p:nvSpPr>
        <p:spPr>
          <a:xfrm>
            <a:off x="446531" y="4549676"/>
            <a:ext cx="9058274" cy="2308324"/>
          </a:xfrm>
          <a:prstGeom prst="rect">
            <a:avLst/>
          </a:prstGeom>
          <a:noFill/>
        </p:spPr>
        <p:txBody>
          <a:bodyPr wrap="square" rtlCol="0">
            <a:spAutoFit/>
          </a:bodyPr>
          <a:lstStyle/>
          <a:p>
            <a:pPr algn="ctr"/>
            <a:r>
              <a:rPr lang="en-GB" sz="2400" dirty="0">
                <a:solidFill>
                  <a:srgbClr val="FF0000"/>
                </a:solidFill>
                <a:effectLst>
                  <a:outerShdw blurRad="38100" dist="38100" dir="2700000" algn="tl">
                    <a:srgbClr val="000000">
                      <a:alpha val="43137"/>
                    </a:srgbClr>
                  </a:outerShdw>
                </a:effectLst>
                <a:latin typeface="Comic Sans MS" panose="030F0702030302020204" pitchFamily="66" charset="0"/>
              </a:rPr>
              <a:t>We all have a level of mental health, in the same way we do physical health. As any of us can become mentally ill.</a:t>
            </a:r>
          </a:p>
          <a:p>
            <a:pPr algn="ctr"/>
            <a:endParaRPr lang="en-GB" sz="2400" dirty="0">
              <a:solidFill>
                <a:srgbClr val="FF0000"/>
              </a:solidFill>
              <a:effectLst>
                <a:outerShdw blurRad="38100" dist="38100" dir="2700000" algn="tl">
                  <a:srgbClr val="000000">
                    <a:alpha val="43137"/>
                  </a:srgbClr>
                </a:outerShdw>
              </a:effectLst>
              <a:latin typeface="Comic Sans MS" panose="030F0702030302020204" pitchFamily="66" charset="0"/>
            </a:endParaRPr>
          </a:p>
          <a:p>
            <a:pPr algn="ctr"/>
            <a:r>
              <a:rPr lang="en-GB" sz="2400" dirty="0">
                <a:solidFill>
                  <a:srgbClr val="FF0000"/>
                </a:solidFill>
                <a:effectLst>
                  <a:outerShdw blurRad="38100" dist="38100" dir="2700000" algn="tl">
                    <a:srgbClr val="000000">
                      <a:alpha val="43137"/>
                    </a:srgbClr>
                  </a:outerShdw>
                </a:effectLst>
                <a:latin typeface="Comic Sans MS" panose="030F0702030302020204" pitchFamily="66" charset="0"/>
              </a:rPr>
              <a:t>You may have heard of the three examples of mental health issues I just presented you with, as these are the most common amongst young people. However, there are many more.</a:t>
            </a:r>
          </a:p>
        </p:txBody>
      </p:sp>
      <p:sp>
        <p:nvSpPr>
          <p:cNvPr id="7" name="Rectangle 6">
            <a:extLst>
              <a:ext uri="{FF2B5EF4-FFF2-40B4-BE49-F238E27FC236}">
                <a16:creationId xmlns:a16="http://schemas.microsoft.com/office/drawing/2014/main" id="{29FBCB1B-890B-44E4-B22E-1AD70DA0005C}"/>
              </a:ext>
            </a:extLst>
          </p:cNvPr>
          <p:cNvSpPr/>
          <p:nvPr/>
        </p:nvSpPr>
        <p:spPr>
          <a:xfrm rot="20905139">
            <a:off x="847882" y="1941343"/>
            <a:ext cx="3579827" cy="2062103"/>
          </a:xfrm>
          <a:prstGeom prst="rect">
            <a:avLst/>
          </a:prstGeom>
          <a:noFill/>
        </p:spPr>
        <p:txBody>
          <a:bodyPr wrap="none" lIns="91440" tIns="45720" rIns="91440" bIns="45720">
            <a:spAutoFit/>
          </a:bodyPr>
          <a:lstStyle/>
          <a:p>
            <a:pPr algn="ctr"/>
            <a:r>
              <a:rPr lang="en-U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omic Sans MS" panose="030F0702030302020204" pitchFamily="66" charset="0"/>
              </a:rPr>
              <a:t>Eating disorders</a:t>
            </a:r>
          </a:p>
          <a:p>
            <a:pPr algn="ctr"/>
            <a:r>
              <a:rPr lang="en-U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omic Sans MS" panose="030F0702030302020204" pitchFamily="66" charset="0"/>
              </a:rPr>
              <a:t>Schizophrenia</a:t>
            </a:r>
          </a:p>
          <a:p>
            <a:pPr algn="ctr"/>
            <a:r>
              <a:rPr lang="en-U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omic Sans MS" panose="030F0702030302020204" pitchFamily="66" charset="0"/>
              </a:rPr>
              <a:t>Addiction</a:t>
            </a:r>
          </a:p>
          <a:p>
            <a:pPr algn="ctr"/>
            <a:r>
              <a:rPr lang="en-U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omic Sans MS" panose="030F0702030302020204" pitchFamily="66" charset="0"/>
              </a:rPr>
              <a:t>Bipolar Disorder </a:t>
            </a:r>
          </a:p>
        </p:txBody>
      </p:sp>
    </p:spTree>
    <p:extLst>
      <p:ext uri="{BB962C8B-B14F-4D97-AF65-F5344CB8AC3E}">
        <p14:creationId xmlns:p14="http://schemas.microsoft.com/office/powerpoint/2010/main" val="247922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29538C9-1547-4C9B-85F0-3297B10989D6}"/>
              </a:ext>
            </a:extLst>
          </p:cNvPr>
          <p:cNvSpPr txBox="1"/>
          <p:nvPr/>
        </p:nvSpPr>
        <p:spPr>
          <a:xfrm>
            <a:off x="671348" y="609600"/>
            <a:ext cx="8596668" cy="2308324"/>
          </a:xfrm>
          <a:prstGeom prst="rect">
            <a:avLst/>
          </a:prstGeom>
          <a:noFill/>
        </p:spPr>
        <p:txBody>
          <a:bodyPr wrap="square" rtlCol="0">
            <a:spAutoFit/>
          </a:bodyPr>
          <a:lstStyle/>
          <a:p>
            <a:pPr algn="ctr"/>
            <a:r>
              <a:rPr lang="en-GB" sz="2400" dirty="0">
                <a:latin typeface="Comic Sans MS" panose="030F0702030302020204" pitchFamily="66" charset="0"/>
              </a:rPr>
              <a:t>We have to ensure we look after our minds in the same way that we look after our bodies. Most of us already know how to look after our physical health.</a:t>
            </a:r>
          </a:p>
          <a:p>
            <a:pPr algn="ctr"/>
            <a:r>
              <a:rPr lang="en-GB" sz="2400" dirty="0">
                <a:latin typeface="Comic Sans MS" panose="030F0702030302020204" pitchFamily="66" charset="0"/>
              </a:rPr>
              <a:t>              </a:t>
            </a:r>
          </a:p>
          <a:p>
            <a:pPr algn="ctr"/>
            <a:endParaRPr lang="en-GB" sz="2400" dirty="0">
              <a:solidFill>
                <a:srgbClr val="FF0000"/>
              </a:solidFill>
              <a:latin typeface="Comic Sans MS" panose="030F0702030302020204" pitchFamily="66" charset="0"/>
            </a:endParaRPr>
          </a:p>
          <a:p>
            <a:pPr algn="ctr"/>
            <a:endParaRPr lang="en-GB" sz="2400" dirty="0">
              <a:solidFill>
                <a:srgbClr val="FF0000"/>
              </a:solidFill>
              <a:latin typeface="Comic Sans MS" panose="030F0702030302020204" pitchFamily="66" charset="0"/>
            </a:endParaRPr>
          </a:p>
        </p:txBody>
      </p:sp>
      <p:pic>
        <p:nvPicPr>
          <p:cNvPr id="3" name="Picture 2">
            <a:extLst>
              <a:ext uri="{FF2B5EF4-FFF2-40B4-BE49-F238E27FC236}">
                <a16:creationId xmlns:a16="http://schemas.microsoft.com/office/drawing/2014/main" id="{592069F3-C6BA-4815-B928-651FD424E31B}"/>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9978" b="89967" l="3750" r="98000">
                        <a14:foregroundMark x1="11000" y1="22007" x2="4583" y2="27716"/>
                        <a14:foregroundMark x1="4583" y1="27716" x2="3333" y2="34756"/>
                        <a14:foregroundMark x1="3333" y1="34756" x2="10083" y2="41020"/>
                        <a14:foregroundMark x1="10083" y1="41020" x2="9500" y2="23503"/>
                        <a14:foregroundMark x1="4917" y1="25942" x2="333" y2="32705"/>
                        <a14:foregroundMark x1="333" y1="32705" x2="2000" y2="39579"/>
                        <a14:foregroundMark x1="2000" y1="39579" x2="8417" y2="33814"/>
                        <a14:foregroundMark x1="8417" y1="33814" x2="6667" y2="26441"/>
                        <a14:foregroundMark x1="6667" y1="26441" x2="3833" y2="26109"/>
                        <a14:foregroundMark x1="97083" y1="33204" x2="87667" y2="36530"/>
                        <a14:foregroundMark x1="87667" y1="36530" x2="98000" y2="37805"/>
                        <a14:foregroundMark x1="98000" y1="37805" x2="95333" y2="33204"/>
                      </a14:backgroundRemoval>
                    </a14:imgEffect>
                  </a14:imgLayer>
                </a14:imgProps>
              </a:ext>
              <a:ext uri="{28A0092B-C50C-407E-A947-70E740481C1C}">
                <a14:useLocalDpi xmlns:a14="http://schemas.microsoft.com/office/drawing/2010/main" val="0"/>
              </a:ext>
            </a:extLst>
          </a:blip>
          <a:stretch>
            <a:fillRect/>
          </a:stretch>
        </p:blipFill>
        <p:spPr>
          <a:xfrm>
            <a:off x="710984" y="1572388"/>
            <a:ext cx="3990462" cy="5998993"/>
          </a:xfrm>
          <a:prstGeom prst="rect">
            <a:avLst/>
          </a:prstGeom>
        </p:spPr>
      </p:pic>
      <p:sp>
        <p:nvSpPr>
          <p:cNvPr id="8" name="TextBox 7">
            <a:extLst>
              <a:ext uri="{FF2B5EF4-FFF2-40B4-BE49-F238E27FC236}">
                <a16:creationId xmlns:a16="http://schemas.microsoft.com/office/drawing/2014/main" id="{965FBA1F-F4A6-4EDF-8ED2-B7F27E11FC56}"/>
              </a:ext>
            </a:extLst>
          </p:cNvPr>
          <p:cNvSpPr txBox="1"/>
          <p:nvPr/>
        </p:nvSpPr>
        <p:spPr>
          <a:xfrm>
            <a:off x="4329273" y="2029864"/>
            <a:ext cx="4950715" cy="1938992"/>
          </a:xfrm>
          <a:prstGeom prst="rect">
            <a:avLst/>
          </a:prstGeom>
          <a:noFill/>
        </p:spPr>
        <p:txBody>
          <a:bodyPr wrap="square" rtlCol="0">
            <a:spAutoFit/>
          </a:bodyPr>
          <a:lstStyle/>
          <a:p>
            <a:pPr algn="ctr"/>
            <a:r>
              <a:rPr lang="en-GB" sz="2400" dirty="0">
                <a:solidFill>
                  <a:srgbClr val="7030A0"/>
                </a:solidFill>
                <a:effectLst>
                  <a:outerShdw blurRad="38100" dist="38100" dir="2700000" algn="tl">
                    <a:srgbClr val="000000">
                      <a:alpha val="43137"/>
                    </a:srgbClr>
                  </a:outerShdw>
                </a:effectLst>
                <a:latin typeface="Comic Sans MS" panose="030F0702030302020204" pitchFamily="66" charset="0"/>
              </a:rPr>
              <a:t>Who can give me a couple of simple examples of how we look after our physical health?              </a:t>
            </a:r>
          </a:p>
          <a:p>
            <a:endParaRPr lang="en-GB" sz="2400" dirty="0">
              <a:solidFill>
                <a:srgbClr val="FF0000"/>
              </a:solidFill>
              <a:effectLst>
                <a:outerShdw blurRad="38100" dist="38100" dir="2700000" algn="tl">
                  <a:srgbClr val="000000">
                    <a:alpha val="43137"/>
                  </a:srgbClr>
                </a:outerShdw>
              </a:effectLst>
              <a:latin typeface="Comic Sans MS" panose="030F0702030302020204" pitchFamily="66" charset="0"/>
            </a:endParaRPr>
          </a:p>
          <a:p>
            <a:endParaRPr lang="en-GB" sz="2400"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pic>
        <p:nvPicPr>
          <p:cNvPr id="4" name="Picture 3">
            <a:extLst>
              <a:ext uri="{FF2B5EF4-FFF2-40B4-BE49-F238E27FC236}">
                <a16:creationId xmlns:a16="http://schemas.microsoft.com/office/drawing/2014/main" id="{8392E622-ED82-4249-ADBC-79E3D8081D72}"/>
              </a:ext>
            </a:extLst>
          </p:cNvPr>
          <p:cNvPicPr>
            <a:picLocks noChangeAspect="1"/>
          </p:cNvPicPr>
          <p:nvPr/>
        </p:nvPicPr>
        <p:blipFill>
          <a:blip r:embed="rId4"/>
          <a:stretch>
            <a:fillRect/>
          </a:stretch>
        </p:blipFill>
        <p:spPr>
          <a:xfrm>
            <a:off x="5008415" y="3419203"/>
            <a:ext cx="1689656" cy="1559683"/>
          </a:xfrm>
          <a:prstGeom prst="rect">
            <a:avLst/>
          </a:prstGeom>
        </p:spPr>
      </p:pic>
      <p:pic>
        <p:nvPicPr>
          <p:cNvPr id="6" name="Picture 5">
            <a:extLst>
              <a:ext uri="{FF2B5EF4-FFF2-40B4-BE49-F238E27FC236}">
                <a16:creationId xmlns:a16="http://schemas.microsoft.com/office/drawing/2014/main" id="{7F368A1E-67DD-47E8-9D6A-EAFB81CAEE86}"/>
              </a:ext>
            </a:extLst>
          </p:cNvPr>
          <p:cNvPicPr>
            <a:picLocks noChangeAspect="1"/>
          </p:cNvPicPr>
          <p:nvPr/>
        </p:nvPicPr>
        <p:blipFill>
          <a:blip r:embed="rId5"/>
          <a:stretch>
            <a:fillRect/>
          </a:stretch>
        </p:blipFill>
        <p:spPr>
          <a:xfrm>
            <a:off x="6876974" y="3590134"/>
            <a:ext cx="2133030" cy="1414292"/>
          </a:xfrm>
          <a:prstGeom prst="rect">
            <a:avLst/>
          </a:prstGeom>
        </p:spPr>
      </p:pic>
      <p:pic>
        <p:nvPicPr>
          <p:cNvPr id="9" name="Picture 8">
            <a:extLst>
              <a:ext uri="{FF2B5EF4-FFF2-40B4-BE49-F238E27FC236}">
                <a16:creationId xmlns:a16="http://schemas.microsoft.com/office/drawing/2014/main" id="{22FD7F31-3692-4707-AF76-254506E6F8EA}"/>
              </a:ext>
            </a:extLst>
          </p:cNvPr>
          <p:cNvPicPr>
            <a:picLocks noChangeAspect="1"/>
          </p:cNvPicPr>
          <p:nvPr/>
        </p:nvPicPr>
        <p:blipFill>
          <a:blip r:embed="rId6"/>
          <a:stretch>
            <a:fillRect/>
          </a:stretch>
        </p:blipFill>
        <p:spPr>
          <a:xfrm>
            <a:off x="6876974" y="5085862"/>
            <a:ext cx="2133030" cy="1414292"/>
          </a:xfrm>
          <a:prstGeom prst="rect">
            <a:avLst/>
          </a:prstGeom>
        </p:spPr>
      </p:pic>
      <p:pic>
        <p:nvPicPr>
          <p:cNvPr id="11" name="Picture 10">
            <a:extLst>
              <a:ext uri="{FF2B5EF4-FFF2-40B4-BE49-F238E27FC236}">
                <a16:creationId xmlns:a16="http://schemas.microsoft.com/office/drawing/2014/main" id="{1F471B86-E80D-4BC8-9968-C79EC5C1D2EE}"/>
              </a:ext>
            </a:extLst>
          </p:cNvPr>
          <p:cNvPicPr>
            <a:picLocks noChangeAspect="1"/>
          </p:cNvPicPr>
          <p:nvPr/>
        </p:nvPicPr>
        <p:blipFill rotWithShape="1">
          <a:blip r:embed="rId7"/>
          <a:srcRect t="10291" b="8362"/>
          <a:stretch/>
        </p:blipFill>
        <p:spPr>
          <a:xfrm>
            <a:off x="4959457" y="5085863"/>
            <a:ext cx="1738614" cy="1414292"/>
          </a:xfrm>
          <a:prstGeom prst="rect">
            <a:avLst/>
          </a:prstGeom>
        </p:spPr>
      </p:pic>
    </p:spTree>
    <p:extLst>
      <p:ext uri="{BB962C8B-B14F-4D97-AF65-F5344CB8AC3E}">
        <p14:creationId xmlns:p14="http://schemas.microsoft.com/office/powerpoint/2010/main" val="216340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29538C9-1547-4C9B-85F0-3297B10989D6}"/>
              </a:ext>
            </a:extLst>
          </p:cNvPr>
          <p:cNvSpPr txBox="1"/>
          <p:nvPr/>
        </p:nvSpPr>
        <p:spPr>
          <a:xfrm>
            <a:off x="676183" y="609600"/>
            <a:ext cx="8596668" cy="2308324"/>
          </a:xfrm>
          <a:prstGeom prst="rect">
            <a:avLst/>
          </a:prstGeom>
          <a:noFill/>
        </p:spPr>
        <p:txBody>
          <a:bodyPr wrap="square" rtlCol="0">
            <a:spAutoFit/>
          </a:bodyPr>
          <a:lstStyle/>
          <a:p>
            <a:pPr algn="ctr"/>
            <a:r>
              <a:rPr lang="en-GB" sz="2400" dirty="0">
                <a:latin typeface="Comic Sans MS" panose="030F0702030302020204" pitchFamily="66" charset="0"/>
              </a:rPr>
              <a:t>We have to ensure we look after our minds in the same way that we look after our bodies. How to look after your mental health, however, is far less obvious. </a:t>
            </a:r>
          </a:p>
          <a:p>
            <a:pPr algn="ctr"/>
            <a:r>
              <a:rPr lang="en-GB" sz="2400" dirty="0">
                <a:latin typeface="Comic Sans MS" panose="030F0702030302020204" pitchFamily="66" charset="0"/>
              </a:rPr>
              <a:t>              </a:t>
            </a:r>
          </a:p>
          <a:p>
            <a:pPr algn="ctr"/>
            <a:endParaRPr lang="en-GB" sz="2400" dirty="0">
              <a:solidFill>
                <a:srgbClr val="FF0000"/>
              </a:solidFill>
              <a:latin typeface="Comic Sans MS" panose="030F0702030302020204" pitchFamily="66" charset="0"/>
            </a:endParaRPr>
          </a:p>
          <a:p>
            <a:pPr algn="ctr"/>
            <a:endParaRPr lang="en-GB" sz="2400" dirty="0">
              <a:solidFill>
                <a:srgbClr val="FF0000"/>
              </a:solidFill>
              <a:latin typeface="Comic Sans MS" panose="030F0702030302020204" pitchFamily="66" charset="0"/>
            </a:endParaRPr>
          </a:p>
        </p:txBody>
      </p:sp>
      <p:sp>
        <p:nvSpPr>
          <p:cNvPr id="8" name="TextBox 7">
            <a:extLst>
              <a:ext uri="{FF2B5EF4-FFF2-40B4-BE49-F238E27FC236}">
                <a16:creationId xmlns:a16="http://schemas.microsoft.com/office/drawing/2014/main" id="{965FBA1F-F4A6-4EDF-8ED2-B7F27E11FC56}"/>
              </a:ext>
            </a:extLst>
          </p:cNvPr>
          <p:cNvSpPr txBox="1"/>
          <p:nvPr/>
        </p:nvSpPr>
        <p:spPr>
          <a:xfrm>
            <a:off x="5396711" y="1877584"/>
            <a:ext cx="3877291" cy="2308324"/>
          </a:xfrm>
          <a:prstGeom prst="rect">
            <a:avLst/>
          </a:prstGeom>
          <a:noFill/>
        </p:spPr>
        <p:txBody>
          <a:bodyPr wrap="square" rtlCol="0">
            <a:spAutoFit/>
          </a:bodyPr>
          <a:lstStyle/>
          <a:p>
            <a:pPr algn="ctr"/>
            <a:r>
              <a:rPr lang="en-GB" sz="2400" dirty="0">
                <a:solidFill>
                  <a:srgbClr val="7030A0"/>
                </a:solidFill>
                <a:effectLst>
                  <a:outerShdw blurRad="38100" dist="38100" dir="2700000" algn="tl">
                    <a:srgbClr val="000000">
                      <a:alpha val="43137"/>
                    </a:srgbClr>
                  </a:outerShdw>
                </a:effectLst>
                <a:latin typeface="Comic Sans MS" panose="030F0702030302020204" pitchFamily="66" charset="0"/>
              </a:rPr>
              <a:t>Who can give me a couple of simple examples of how we look after our mental health?              </a:t>
            </a:r>
          </a:p>
          <a:p>
            <a:endParaRPr lang="en-GB" sz="2400" dirty="0">
              <a:solidFill>
                <a:srgbClr val="FF0000"/>
              </a:solidFill>
              <a:effectLst>
                <a:outerShdw blurRad="38100" dist="38100" dir="2700000" algn="tl">
                  <a:srgbClr val="000000">
                    <a:alpha val="43137"/>
                  </a:srgbClr>
                </a:outerShdw>
              </a:effectLst>
              <a:latin typeface="Comic Sans MS" panose="030F0702030302020204" pitchFamily="66" charset="0"/>
            </a:endParaRPr>
          </a:p>
          <a:p>
            <a:endParaRPr lang="en-GB" sz="2400"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pic>
        <p:nvPicPr>
          <p:cNvPr id="4" name="Picture 3">
            <a:extLst>
              <a:ext uri="{FF2B5EF4-FFF2-40B4-BE49-F238E27FC236}">
                <a16:creationId xmlns:a16="http://schemas.microsoft.com/office/drawing/2014/main" id="{BF58A603-AB94-426D-B9DB-DEAEB47ED6B5}"/>
              </a:ext>
            </a:extLst>
          </p:cNvPr>
          <p:cNvPicPr>
            <a:picLocks noChangeAspect="1"/>
          </p:cNvPicPr>
          <p:nvPr/>
        </p:nvPicPr>
        <p:blipFill rotWithShape="1">
          <a:blip r:embed="rId2"/>
          <a:srcRect l="6823" r="9922"/>
          <a:stretch/>
        </p:blipFill>
        <p:spPr>
          <a:xfrm>
            <a:off x="676183" y="2263010"/>
            <a:ext cx="4426643" cy="4051005"/>
          </a:xfrm>
          <a:prstGeom prst="rect">
            <a:avLst/>
          </a:prstGeom>
        </p:spPr>
      </p:pic>
      <p:sp>
        <p:nvSpPr>
          <p:cNvPr id="5" name="Rectangle 4">
            <a:extLst>
              <a:ext uri="{FF2B5EF4-FFF2-40B4-BE49-F238E27FC236}">
                <a16:creationId xmlns:a16="http://schemas.microsoft.com/office/drawing/2014/main" id="{9F507AF5-A4FA-41E2-911F-07B5EFE81D1F}"/>
              </a:ext>
            </a:extLst>
          </p:cNvPr>
          <p:cNvSpPr/>
          <p:nvPr/>
        </p:nvSpPr>
        <p:spPr>
          <a:xfrm>
            <a:off x="5396711" y="3371374"/>
            <a:ext cx="3876140" cy="923330"/>
          </a:xfrm>
          <a:prstGeom prst="rect">
            <a:avLst/>
          </a:prstGeom>
        </p:spPr>
        <p:txBody>
          <a:bodyPr wrap="square">
            <a:spAutoFit/>
          </a:bodyPr>
          <a:lstStyle/>
          <a:p>
            <a:pPr algn="ctr"/>
            <a:r>
              <a:rPr lang="en-GB" dirty="0">
                <a:latin typeface="Comic Sans MS" panose="030F0702030302020204" pitchFamily="66" charset="0"/>
                <a:hlinkClick r:id="rId3"/>
              </a:rPr>
              <a:t>https://www.youtube.com/watch?v=1pNcH8zj8zo</a:t>
            </a:r>
            <a:endParaRPr lang="en-GB" dirty="0">
              <a:latin typeface="Comic Sans MS" panose="030F0702030302020204" pitchFamily="66" charset="0"/>
            </a:endParaRPr>
          </a:p>
          <a:p>
            <a:pPr algn="ctr"/>
            <a:endParaRPr lang="en-GB" dirty="0">
              <a:latin typeface="Comic Sans MS" panose="030F0702030302020204" pitchFamily="66" charset="0"/>
            </a:endParaRPr>
          </a:p>
        </p:txBody>
      </p:sp>
      <p:pic>
        <p:nvPicPr>
          <p:cNvPr id="6" name="Picture 5">
            <a:extLst>
              <a:ext uri="{FF2B5EF4-FFF2-40B4-BE49-F238E27FC236}">
                <a16:creationId xmlns:a16="http://schemas.microsoft.com/office/drawing/2014/main" id="{93C3CA6A-6F62-486A-AD49-25C51F9F7A7E}"/>
              </a:ext>
            </a:extLst>
          </p:cNvPr>
          <p:cNvPicPr>
            <a:picLocks noChangeAspect="1"/>
          </p:cNvPicPr>
          <p:nvPr/>
        </p:nvPicPr>
        <p:blipFill>
          <a:blip r:embed="rId4"/>
          <a:stretch>
            <a:fillRect/>
          </a:stretch>
        </p:blipFill>
        <p:spPr>
          <a:xfrm>
            <a:off x="5563610" y="4204620"/>
            <a:ext cx="3249607" cy="2471464"/>
          </a:xfrm>
          <a:prstGeom prst="rect">
            <a:avLst/>
          </a:prstGeom>
        </p:spPr>
      </p:pic>
      <p:sp>
        <p:nvSpPr>
          <p:cNvPr id="7" name="TextBox 6">
            <a:extLst>
              <a:ext uri="{FF2B5EF4-FFF2-40B4-BE49-F238E27FC236}">
                <a16:creationId xmlns:a16="http://schemas.microsoft.com/office/drawing/2014/main" id="{3087D4A3-B79D-4F55-B861-99088ABF1273}"/>
              </a:ext>
            </a:extLst>
          </p:cNvPr>
          <p:cNvSpPr txBox="1"/>
          <p:nvPr/>
        </p:nvSpPr>
        <p:spPr>
          <a:xfrm rot="20676428">
            <a:off x="5639665" y="5120828"/>
            <a:ext cx="2882347" cy="369332"/>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GB" dirty="0">
                <a:latin typeface="Comic Sans MS" panose="030F0702030302020204" pitchFamily="66" charset="0"/>
              </a:rPr>
              <a:t>It’s all the same things!</a:t>
            </a:r>
          </a:p>
        </p:txBody>
      </p:sp>
    </p:spTree>
    <p:extLst>
      <p:ext uri="{BB962C8B-B14F-4D97-AF65-F5344CB8AC3E}">
        <p14:creationId xmlns:p14="http://schemas.microsoft.com/office/powerpoint/2010/main" val="215972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E10911-103A-4461-B232-0C253693E241}"/>
              </a:ext>
            </a:extLst>
          </p:cNvPr>
          <p:cNvPicPr>
            <a:picLocks noChangeAspect="1"/>
          </p:cNvPicPr>
          <p:nvPr/>
        </p:nvPicPr>
        <p:blipFill rotWithShape="1">
          <a:blip r:embed="rId2"/>
          <a:srcRect l="22935" r="20326"/>
          <a:stretch/>
        </p:blipFill>
        <p:spPr>
          <a:xfrm>
            <a:off x="5968251" y="379212"/>
            <a:ext cx="1640092" cy="1927056"/>
          </a:xfrm>
          <a:prstGeom prst="rect">
            <a:avLst/>
          </a:prstGeom>
        </p:spPr>
      </p:pic>
      <p:pic>
        <p:nvPicPr>
          <p:cNvPr id="3" name="Picture 2">
            <a:extLst>
              <a:ext uri="{FF2B5EF4-FFF2-40B4-BE49-F238E27FC236}">
                <a16:creationId xmlns:a16="http://schemas.microsoft.com/office/drawing/2014/main" id="{9E6CA007-48EC-4B5C-B43C-E635B8F9402D}"/>
              </a:ext>
            </a:extLst>
          </p:cNvPr>
          <p:cNvPicPr>
            <a:picLocks noChangeAspect="1"/>
          </p:cNvPicPr>
          <p:nvPr/>
        </p:nvPicPr>
        <p:blipFill rotWithShape="1">
          <a:blip r:embed="rId3"/>
          <a:srcRect r="12134"/>
          <a:stretch/>
        </p:blipFill>
        <p:spPr>
          <a:xfrm flipH="1">
            <a:off x="3477513" y="379213"/>
            <a:ext cx="2490739" cy="1875767"/>
          </a:xfrm>
          <a:prstGeom prst="rect">
            <a:avLst/>
          </a:prstGeom>
        </p:spPr>
      </p:pic>
      <p:pic>
        <p:nvPicPr>
          <p:cNvPr id="5" name="Picture 4">
            <a:extLst>
              <a:ext uri="{FF2B5EF4-FFF2-40B4-BE49-F238E27FC236}">
                <a16:creationId xmlns:a16="http://schemas.microsoft.com/office/drawing/2014/main" id="{9336CE6D-5F65-460B-AFC7-1727E5F0FB05}"/>
              </a:ext>
            </a:extLst>
          </p:cNvPr>
          <p:cNvPicPr>
            <a:picLocks noChangeAspect="1"/>
          </p:cNvPicPr>
          <p:nvPr/>
        </p:nvPicPr>
        <p:blipFill rotWithShape="1">
          <a:blip r:embed="rId4"/>
          <a:srcRect l="11087" r="29348"/>
          <a:stretch/>
        </p:blipFill>
        <p:spPr>
          <a:xfrm>
            <a:off x="7551545" y="379212"/>
            <a:ext cx="1722456" cy="1927057"/>
          </a:xfrm>
          <a:prstGeom prst="rect">
            <a:avLst/>
          </a:prstGeom>
        </p:spPr>
      </p:pic>
      <p:sp>
        <p:nvSpPr>
          <p:cNvPr id="11" name="Rectangle 10">
            <a:extLst>
              <a:ext uri="{FF2B5EF4-FFF2-40B4-BE49-F238E27FC236}">
                <a16:creationId xmlns:a16="http://schemas.microsoft.com/office/drawing/2014/main" id="{3B29AEE8-71DB-4A5D-8C27-4659461C279C}"/>
              </a:ext>
            </a:extLst>
          </p:cNvPr>
          <p:cNvSpPr/>
          <p:nvPr/>
        </p:nvSpPr>
        <p:spPr>
          <a:xfrm rot="20972460">
            <a:off x="552256" y="532266"/>
            <a:ext cx="3721143" cy="1569660"/>
          </a:xfrm>
          <a:prstGeom prst="rect">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GB" sz="2400" dirty="0">
                <a:latin typeface="Comic Sans MS" panose="030F0702030302020204" pitchFamily="66" charset="0"/>
              </a:rPr>
              <a:t>So if these depression, anxiety and stress sufferers do all those things, they’ll be cured?</a:t>
            </a:r>
          </a:p>
        </p:txBody>
      </p:sp>
      <p:sp>
        <p:nvSpPr>
          <p:cNvPr id="7" name="TextBox 6">
            <a:extLst>
              <a:ext uri="{FF2B5EF4-FFF2-40B4-BE49-F238E27FC236}">
                <a16:creationId xmlns:a16="http://schemas.microsoft.com/office/drawing/2014/main" id="{2EEA57F1-0110-44FB-85D3-0D671D652471}"/>
              </a:ext>
            </a:extLst>
          </p:cNvPr>
          <p:cNvSpPr txBox="1"/>
          <p:nvPr/>
        </p:nvSpPr>
        <p:spPr>
          <a:xfrm>
            <a:off x="730397" y="2598300"/>
            <a:ext cx="8543605" cy="4154984"/>
          </a:xfrm>
          <a:prstGeom prst="rect">
            <a:avLst/>
          </a:prstGeom>
          <a:noFill/>
        </p:spPr>
        <p:txBody>
          <a:bodyPr wrap="square" rtlCol="0">
            <a:spAutoFit/>
          </a:bodyPr>
          <a:lstStyle/>
          <a:p>
            <a:pPr algn="ctr"/>
            <a:r>
              <a:rPr lang="en-GB" sz="2400" dirty="0">
                <a:solidFill>
                  <a:srgbClr val="FF0000"/>
                </a:solidFill>
                <a:latin typeface="Comic Sans MS" panose="030F0702030302020204" pitchFamily="66" charset="0"/>
              </a:rPr>
              <a:t>No. They may start to feel better though. </a:t>
            </a:r>
          </a:p>
          <a:p>
            <a:pPr algn="ctr"/>
            <a:r>
              <a:rPr lang="en-GB" sz="2400" dirty="0">
                <a:solidFill>
                  <a:srgbClr val="FF0000"/>
                </a:solidFill>
                <a:latin typeface="Comic Sans MS" panose="030F0702030302020204" pitchFamily="66" charset="0"/>
              </a:rPr>
              <a:t>This is because many of the things which cause us to have mental health issues are real life situations which have to be tackled. </a:t>
            </a:r>
          </a:p>
          <a:p>
            <a:pPr algn="ctr"/>
            <a:endParaRPr lang="en-GB" sz="2400" dirty="0">
              <a:solidFill>
                <a:srgbClr val="FF0000"/>
              </a:solidFill>
              <a:latin typeface="Comic Sans MS" panose="030F0702030302020204" pitchFamily="66" charset="0"/>
            </a:endParaRPr>
          </a:p>
          <a:p>
            <a:pPr algn="ctr"/>
            <a:r>
              <a:rPr lang="en-GB" sz="2400" dirty="0">
                <a:solidFill>
                  <a:srgbClr val="FF0000"/>
                </a:solidFill>
                <a:latin typeface="Comic Sans MS" panose="030F0702030302020204" pitchFamily="66" charset="0"/>
              </a:rPr>
              <a:t>Exercising may help you feel better while you study, but it won’t make your exams go away.</a:t>
            </a:r>
          </a:p>
          <a:p>
            <a:pPr algn="ctr"/>
            <a:endParaRPr lang="en-GB" sz="2400" dirty="0">
              <a:solidFill>
                <a:srgbClr val="7030A0"/>
              </a:solidFill>
              <a:latin typeface="Comic Sans MS" panose="030F0702030302020204" pitchFamily="66" charset="0"/>
            </a:endParaRPr>
          </a:p>
          <a:p>
            <a:pPr algn="ctr"/>
            <a:r>
              <a:rPr lang="en-GB" sz="2400" dirty="0">
                <a:solidFill>
                  <a:srgbClr val="7030A0"/>
                </a:solidFill>
                <a:latin typeface="Comic Sans MS" panose="030F0702030302020204" pitchFamily="66" charset="0"/>
              </a:rPr>
              <a:t>If you live healthily whilst you study however, you will be able to study more effectively – so you will have less to stress about.</a:t>
            </a:r>
          </a:p>
        </p:txBody>
      </p:sp>
    </p:spTree>
    <p:extLst>
      <p:ext uri="{BB962C8B-B14F-4D97-AF65-F5344CB8AC3E}">
        <p14:creationId xmlns:p14="http://schemas.microsoft.com/office/powerpoint/2010/main" val="53296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E10911-103A-4461-B232-0C253693E241}"/>
              </a:ext>
            </a:extLst>
          </p:cNvPr>
          <p:cNvPicPr>
            <a:picLocks noChangeAspect="1"/>
          </p:cNvPicPr>
          <p:nvPr/>
        </p:nvPicPr>
        <p:blipFill rotWithShape="1">
          <a:blip r:embed="rId2"/>
          <a:srcRect l="22935" r="20326"/>
          <a:stretch/>
        </p:blipFill>
        <p:spPr>
          <a:xfrm>
            <a:off x="5968252" y="609600"/>
            <a:ext cx="1640092" cy="1927056"/>
          </a:xfrm>
          <a:prstGeom prst="rect">
            <a:avLst/>
          </a:prstGeom>
        </p:spPr>
      </p:pic>
      <p:pic>
        <p:nvPicPr>
          <p:cNvPr id="3" name="Picture 2">
            <a:extLst>
              <a:ext uri="{FF2B5EF4-FFF2-40B4-BE49-F238E27FC236}">
                <a16:creationId xmlns:a16="http://schemas.microsoft.com/office/drawing/2014/main" id="{9E6CA007-48EC-4B5C-B43C-E635B8F9402D}"/>
              </a:ext>
            </a:extLst>
          </p:cNvPr>
          <p:cNvPicPr>
            <a:picLocks noChangeAspect="1"/>
          </p:cNvPicPr>
          <p:nvPr/>
        </p:nvPicPr>
        <p:blipFill rotWithShape="1">
          <a:blip r:embed="rId3"/>
          <a:srcRect r="12134"/>
          <a:stretch/>
        </p:blipFill>
        <p:spPr>
          <a:xfrm flipH="1">
            <a:off x="3477514" y="609601"/>
            <a:ext cx="2490739" cy="1875767"/>
          </a:xfrm>
          <a:prstGeom prst="rect">
            <a:avLst/>
          </a:prstGeom>
        </p:spPr>
      </p:pic>
      <p:pic>
        <p:nvPicPr>
          <p:cNvPr id="5" name="Picture 4">
            <a:extLst>
              <a:ext uri="{FF2B5EF4-FFF2-40B4-BE49-F238E27FC236}">
                <a16:creationId xmlns:a16="http://schemas.microsoft.com/office/drawing/2014/main" id="{9336CE6D-5F65-460B-AFC7-1727E5F0FB05}"/>
              </a:ext>
            </a:extLst>
          </p:cNvPr>
          <p:cNvPicPr>
            <a:picLocks noChangeAspect="1"/>
          </p:cNvPicPr>
          <p:nvPr/>
        </p:nvPicPr>
        <p:blipFill rotWithShape="1">
          <a:blip r:embed="rId4"/>
          <a:srcRect l="11087" r="29348"/>
          <a:stretch/>
        </p:blipFill>
        <p:spPr>
          <a:xfrm>
            <a:off x="7551546" y="609600"/>
            <a:ext cx="1722456" cy="1927057"/>
          </a:xfrm>
          <a:prstGeom prst="rect">
            <a:avLst/>
          </a:prstGeom>
        </p:spPr>
      </p:pic>
      <p:sp>
        <p:nvSpPr>
          <p:cNvPr id="11" name="Rectangle 10">
            <a:extLst>
              <a:ext uri="{FF2B5EF4-FFF2-40B4-BE49-F238E27FC236}">
                <a16:creationId xmlns:a16="http://schemas.microsoft.com/office/drawing/2014/main" id="{3B29AEE8-71DB-4A5D-8C27-4659461C279C}"/>
              </a:ext>
            </a:extLst>
          </p:cNvPr>
          <p:cNvSpPr/>
          <p:nvPr/>
        </p:nvSpPr>
        <p:spPr>
          <a:xfrm rot="20972460">
            <a:off x="583883" y="779373"/>
            <a:ext cx="3721143" cy="1200329"/>
          </a:xfrm>
          <a:prstGeom prst="rect">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GB" sz="2400" dirty="0">
                <a:latin typeface="Comic Sans MS" panose="030F0702030302020204" pitchFamily="66" charset="0"/>
              </a:rPr>
              <a:t>What if my mental health issues </a:t>
            </a:r>
            <a:r>
              <a:rPr lang="en-GB" sz="2400" dirty="0">
                <a:solidFill>
                  <a:srgbClr val="FF0000"/>
                </a:solidFill>
                <a:latin typeface="Comic Sans MS" panose="030F0702030302020204" pitchFamily="66" charset="0"/>
              </a:rPr>
              <a:t>AREN’T</a:t>
            </a:r>
            <a:r>
              <a:rPr lang="en-GB" sz="2400" dirty="0">
                <a:latin typeface="Comic Sans MS" panose="030F0702030302020204" pitchFamily="66" charset="0"/>
              </a:rPr>
              <a:t> caused by life issues?</a:t>
            </a:r>
          </a:p>
        </p:txBody>
      </p:sp>
      <p:sp>
        <p:nvSpPr>
          <p:cNvPr id="8" name="TextBox 7">
            <a:extLst>
              <a:ext uri="{FF2B5EF4-FFF2-40B4-BE49-F238E27FC236}">
                <a16:creationId xmlns:a16="http://schemas.microsoft.com/office/drawing/2014/main" id="{896E6FC6-50DB-4ADC-ADBC-3941D9E87184}"/>
              </a:ext>
            </a:extLst>
          </p:cNvPr>
          <p:cNvSpPr txBox="1"/>
          <p:nvPr/>
        </p:nvSpPr>
        <p:spPr>
          <a:xfrm>
            <a:off x="650885" y="2643376"/>
            <a:ext cx="8623117" cy="4154984"/>
          </a:xfrm>
          <a:prstGeom prst="rect">
            <a:avLst/>
          </a:prstGeom>
          <a:noFill/>
        </p:spPr>
        <p:txBody>
          <a:bodyPr wrap="square" rtlCol="0">
            <a:spAutoFit/>
          </a:bodyPr>
          <a:lstStyle/>
          <a:p>
            <a:r>
              <a:rPr lang="en-GB" sz="2400" dirty="0">
                <a:solidFill>
                  <a:srgbClr val="7030A0"/>
                </a:solidFill>
                <a:latin typeface="Comic Sans MS" panose="030F0702030302020204" pitchFamily="66" charset="0"/>
              </a:rPr>
              <a:t>This is a different matter. You brain is a powerful and complicated thing. </a:t>
            </a:r>
          </a:p>
          <a:p>
            <a:endParaRPr lang="en-GB" sz="2400" dirty="0">
              <a:solidFill>
                <a:srgbClr val="7030A0"/>
              </a:solidFill>
              <a:latin typeface="Comic Sans MS" panose="030F0702030302020204" pitchFamily="66" charset="0"/>
            </a:endParaRPr>
          </a:p>
          <a:p>
            <a:r>
              <a:rPr lang="en-GB" sz="2400" dirty="0">
                <a:solidFill>
                  <a:srgbClr val="7030A0"/>
                </a:solidFill>
                <a:latin typeface="Comic Sans MS" panose="030F0702030302020204" pitchFamily="66" charset="0"/>
              </a:rPr>
              <a:t>Just like a well-kept car that needs oil, water and petrol in varying amounts, your brain needs certain chemicals to keep it ticking over and keep you feeling as you are supposed to.</a:t>
            </a:r>
          </a:p>
          <a:p>
            <a:endParaRPr lang="en-GB" sz="2400" dirty="0">
              <a:solidFill>
                <a:srgbClr val="7030A0"/>
              </a:solidFill>
              <a:latin typeface="Comic Sans MS" panose="030F0702030302020204" pitchFamily="66" charset="0"/>
            </a:endParaRPr>
          </a:p>
          <a:p>
            <a:r>
              <a:rPr lang="en-GB" sz="2400" dirty="0">
                <a:solidFill>
                  <a:srgbClr val="FF0000"/>
                </a:solidFill>
                <a:latin typeface="Comic Sans MS" panose="030F0702030302020204" pitchFamily="66" charset="0"/>
              </a:rPr>
              <a:t>When these chemicals are out of</a:t>
            </a:r>
          </a:p>
          <a:p>
            <a:r>
              <a:rPr lang="en-GB" sz="2400" dirty="0">
                <a:solidFill>
                  <a:srgbClr val="FF0000"/>
                </a:solidFill>
                <a:latin typeface="Comic Sans MS" panose="030F0702030302020204" pitchFamily="66" charset="0"/>
              </a:rPr>
              <a:t>balance, it causes mental health issues.</a:t>
            </a:r>
          </a:p>
          <a:p>
            <a:r>
              <a:rPr lang="en-GB" sz="2400" dirty="0">
                <a:solidFill>
                  <a:srgbClr val="FF0000"/>
                </a:solidFill>
                <a:latin typeface="Comic Sans MS" panose="030F0702030302020204" pitchFamily="66" charset="0"/>
              </a:rPr>
              <a:t>This is when you may need a doctor too.</a:t>
            </a:r>
          </a:p>
        </p:txBody>
      </p:sp>
      <p:pic>
        <p:nvPicPr>
          <p:cNvPr id="4" name="Picture 3">
            <a:extLst>
              <a:ext uri="{FF2B5EF4-FFF2-40B4-BE49-F238E27FC236}">
                <a16:creationId xmlns:a16="http://schemas.microsoft.com/office/drawing/2014/main" id="{CA87B12C-78E5-4D02-A269-7A156BE3BBC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flipH="1">
            <a:off x="6201435" y="4809606"/>
            <a:ext cx="3677478" cy="1920759"/>
          </a:xfrm>
          <a:prstGeom prst="rect">
            <a:avLst/>
          </a:prstGeom>
        </p:spPr>
      </p:pic>
    </p:spTree>
    <p:extLst>
      <p:ext uri="{BB962C8B-B14F-4D97-AF65-F5344CB8AC3E}">
        <p14:creationId xmlns:p14="http://schemas.microsoft.com/office/powerpoint/2010/main" val="78118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FA0ACEA-5870-4DC1-BB62-FFE9284BDE91}"/>
              </a:ext>
            </a:extLst>
          </p:cNvPr>
          <p:cNvPicPr>
            <a:picLocks noChangeAspect="1"/>
          </p:cNvPicPr>
          <p:nvPr/>
        </p:nvPicPr>
        <p:blipFill>
          <a:blip r:embed="rId2"/>
          <a:stretch>
            <a:fillRect/>
          </a:stretch>
        </p:blipFill>
        <p:spPr>
          <a:xfrm>
            <a:off x="775268" y="435483"/>
            <a:ext cx="2911870" cy="2663197"/>
          </a:xfrm>
          <a:prstGeom prst="rect">
            <a:avLst/>
          </a:prstGeom>
        </p:spPr>
      </p:pic>
      <p:pic>
        <p:nvPicPr>
          <p:cNvPr id="2" name="Picture 1">
            <a:extLst>
              <a:ext uri="{FF2B5EF4-FFF2-40B4-BE49-F238E27FC236}">
                <a16:creationId xmlns:a16="http://schemas.microsoft.com/office/drawing/2014/main" id="{48E10911-103A-4461-B232-0C253693E241}"/>
              </a:ext>
            </a:extLst>
          </p:cNvPr>
          <p:cNvPicPr>
            <a:picLocks noChangeAspect="1"/>
          </p:cNvPicPr>
          <p:nvPr/>
        </p:nvPicPr>
        <p:blipFill rotWithShape="1">
          <a:blip r:embed="rId3"/>
          <a:srcRect l="22935" r="20326"/>
          <a:stretch/>
        </p:blipFill>
        <p:spPr>
          <a:xfrm>
            <a:off x="5964988" y="472314"/>
            <a:ext cx="1640092" cy="1927056"/>
          </a:xfrm>
          <a:prstGeom prst="rect">
            <a:avLst/>
          </a:prstGeom>
        </p:spPr>
      </p:pic>
      <p:pic>
        <p:nvPicPr>
          <p:cNvPr id="3" name="Picture 2">
            <a:extLst>
              <a:ext uri="{FF2B5EF4-FFF2-40B4-BE49-F238E27FC236}">
                <a16:creationId xmlns:a16="http://schemas.microsoft.com/office/drawing/2014/main" id="{9E6CA007-48EC-4B5C-B43C-E635B8F9402D}"/>
              </a:ext>
            </a:extLst>
          </p:cNvPr>
          <p:cNvPicPr>
            <a:picLocks noChangeAspect="1"/>
          </p:cNvPicPr>
          <p:nvPr/>
        </p:nvPicPr>
        <p:blipFill rotWithShape="1">
          <a:blip r:embed="rId4"/>
          <a:srcRect r="12134"/>
          <a:stretch/>
        </p:blipFill>
        <p:spPr>
          <a:xfrm flipH="1">
            <a:off x="3474250" y="472315"/>
            <a:ext cx="2490739" cy="1875767"/>
          </a:xfrm>
          <a:prstGeom prst="rect">
            <a:avLst/>
          </a:prstGeom>
        </p:spPr>
      </p:pic>
      <p:pic>
        <p:nvPicPr>
          <p:cNvPr id="5" name="Picture 4">
            <a:extLst>
              <a:ext uri="{FF2B5EF4-FFF2-40B4-BE49-F238E27FC236}">
                <a16:creationId xmlns:a16="http://schemas.microsoft.com/office/drawing/2014/main" id="{9336CE6D-5F65-460B-AFC7-1727E5F0FB05}"/>
              </a:ext>
            </a:extLst>
          </p:cNvPr>
          <p:cNvPicPr>
            <a:picLocks noChangeAspect="1"/>
          </p:cNvPicPr>
          <p:nvPr/>
        </p:nvPicPr>
        <p:blipFill rotWithShape="1">
          <a:blip r:embed="rId5"/>
          <a:srcRect l="11087" r="29348"/>
          <a:stretch/>
        </p:blipFill>
        <p:spPr>
          <a:xfrm>
            <a:off x="7548282" y="472314"/>
            <a:ext cx="1722456" cy="1927057"/>
          </a:xfrm>
          <a:prstGeom prst="rect">
            <a:avLst/>
          </a:prstGeom>
        </p:spPr>
      </p:pic>
      <p:sp>
        <p:nvSpPr>
          <p:cNvPr id="11" name="Rectangle 10">
            <a:extLst>
              <a:ext uri="{FF2B5EF4-FFF2-40B4-BE49-F238E27FC236}">
                <a16:creationId xmlns:a16="http://schemas.microsoft.com/office/drawing/2014/main" id="{3B29AEE8-71DB-4A5D-8C27-4659461C279C}"/>
              </a:ext>
            </a:extLst>
          </p:cNvPr>
          <p:cNvSpPr/>
          <p:nvPr/>
        </p:nvSpPr>
        <p:spPr>
          <a:xfrm rot="20972460">
            <a:off x="192508" y="415892"/>
            <a:ext cx="4273256" cy="830997"/>
          </a:xfrm>
          <a:prstGeom prst="rect">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GB" sz="2400" dirty="0">
                <a:effectLst>
                  <a:outerShdw blurRad="38100" dist="38100" dir="2700000" algn="tl">
                    <a:srgbClr val="000000">
                      <a:alpha val="43137"/>
                    </a:srgbClr>
                  </a:outerShdw>
                </a:effectLst>
                <a:latin typeface="Comic Sans MS" panose="030F0702030302020204" pitchFamily="66" charset="0"/>
              </a:rPr>
              <a:t>So what do I really need to remember about all this?</a:t>
            </a:r>
          </a:p>
        </p:txBody>
      </p:sp>
      <p:sp>
        <p:nvSpPr>
          <p:cNvPr id="7" name="TextBox 6">
            <a:extLst>
              <a:ext uri="{FF2B5EF4-FFF2-40B4-BE49-F238E27FC236}">
                <a16:creationId xmlns:a16="http://schemas.microsoft.com/office/drawing/2014/main" id="{D9F96969-C423-4677-BF28-14BE4D2DD3CF}"/>
              </a:ext>
            </a:extLst>
          </p:cNvPr>
          <p:cNvSpPr txBox="1"/>
          <p:nvPr/>
        </p:nvSpPr>
        <p:spPr>
          <a:xfrm>
            <a:off x="677333" y="3256333"/>
            <a:ext cx="8090452" cy="707886"/>
          </a:xfrm>
          <a:prstGeom prst="rect">
            <a:avLst/>
          </a:prstGeom>
          <a:noFill/>
        </p:spPr>
        <p:txBody>
          <a:bodyPr wrap="square" rtlCol="0">
            <a:spAutoFit/>
          </a:bodyPr>
          <a:lstStyle/>
          <a:p>
            <a:r>
              <a:rPr lang="en-GB" sz="2000" dirty="0">
                <a:solidFill>
                  <a:srgbClr val="7030A0"/>
                </a:solidFill>
                <a:latin typeface="Comic Sans MS" panose="030F0702030302020204" pitchFamily="66" charset="0"/>
              </a:rPr>
              <a:t>1. Mental health is as important as physical </a:t>
            </a:r>
          </a:p>
          <a:p>
            <a:r>
              <a:rPr lang="en-GB" sz="2000" dirty="0">
                <a:solidFill>
                  <a:srgbClr val="7030A0"/>
                </a:solidFill>
                <a:latin typeface="Comic Sans MS" panose="030F0702030302020204" pitchFamily="66" charset="0"/>
              </a:rPr>
              <a:t>health and we must take steps to care for both.</a:t>
            </a:r>
          </a:p>
        </p:txBody>
      </p:sp>
      <p:pic>
        <p:nvPicPr>
          <p:cNvPr id="9" name="Picture 8">
            <a:extLst>
              <a:ext uri="{FF2B5EF4-FFF2-40B4-BE49-F238E27FC236}">
                <a16:creationId xmlns:a16="http://schemas.microsoft.com/office/drawing/2014/main" id="{E61442CC-44A4-40B8-B71C-77BAB59B2779}"/>
              </a:ext>
            </a:extLst>
          </p:cNvPr>
          <p:cNvPicPr>
            <a:picLocks noChangeAspect="1"/>
          </p:cNvPicPr>
          <p:nvPr/>
        </p:nvPicPr>
        <p:blipFill>
          <a:blip r:embed="rId6"/>
          <a:stretch>
            <a:fillRect/>
          </a:stretch>
        </p:blipFill>
        <p:spPr>
          <a:xfrm>
            <a:off x="6919075" y="2436202"/>
            <a:ext cx="2354928" cy="1789392"/>
          </a:xfrm>
          <a:prstGeom prst="rect">
            <a:avLst/>
          </a:prstGeom>
        </p:spPr>
      </p:pic>
      <p:sp>
        <p:nvSpPr>
          <p:cNvPr id="12" name="TextBox 11">
            <a:extLst>
              <a:ext uri="{FF2B5EF4-FFF2-40B4-BE49-F238E27FC236}">
                <a16:creationId xmlns:a16="http://schemas.microsoft.com/office/drawing/2014/main" id="{806811F4-D711-4BE9-909E-42DF188AA19C}"/>
              </a:ext>
            </a:extLst>
          </p:cNvPr>
          <p:cNvSpPr txBox="1"/>
          <p:nvPr/>
        </p:nvSpPr>
        <p:spPr>
          <a:xfrm>
            <a:off x="677333" y="4037883"/>
            <a:ext cx="8090452" cy="1323439"/>
          </a:xfrm>
          <a:prstGeom prst="rect">
            <a:avLst/>
          </a:prstGeom>
          <a:noFill/>
        </p:spPr>
        <p:txBody>
          <a:bodyPr wrap="square" rtlCol="0">
            <a:spAutoFit/>
          </a:bodyPr>
          <a:lstStyle/>
          <a:p>
            <a:r>
              <a:rPr lang="en-GB" sz="2000" dirty="0">
                <a:solidFill>
                  <a:srgbClr val="7030A0"/>
                </a:solidFill>
                <a:latin typeface="Comic Sans MS" panose="030F0702030302020204" pitchFamily="66" charset="0"/>
              </a:rPr>
              <a:t>2. Mental health issues are VERY common and are </a:t>
            </a:r>
          </a:p>
          <a:p>
            <a:r>
              <a:rPr lang="en-GB" sz="2000" dirty="0">
                <a:solidFill>
                  <a:srgbClr val="7030A0"/>
                </a:solidFill>
                <a:latin typeface="Comic Sans MS" panose="030F0702030302020204" pitchFamily="66" charset="0"/>
              </a:rPr>
              <a:t>usually caused by life events. Telling people we trust how we feel can help. Your teachers can tell you where to get confidential and professional advice.</a:t>
            </a:r>
          </a:p>
        </p:txBody>
      </p:sp>
      <p:sp>
        <p:nvSpPr>
          <p:cNvPr id="13" name="TextBox 12">
            <a:extLst>
              <a:ext uri="{FF2B5EF4-FFF2-40B4-BE49-F238E27FC236}">
                <a16:creationId xmlns:a16="http://schemas.microsoft.com/office/drawing/2014/main" id="{A5F3B4CF-C77B-4E1F-811D-FB6C7C537E62}"/>
              </a:ext>
            </a:extLst>
          </p:cNvPr>
          <p:cNvSpPr txBox="1"/>
          <p:nvPr/>
        </p:nvSpPr>
        <p:spPr>
          <a:xfrm>
            <a:off x="677334" y="5434985"/>
            <a:ext cx="8496033" cy="1323439"/>
          </a:xfrm>
          <a:prstGeom prst="rect">
            <a:avLst/>
          </a:prstGeom>
          <a:noFill/>
        </p:spPr>
        <p:txBody>
          <a:bodyPr wrap="square" rtlCol="0">
            <a:spAutoFit/>
          </a:bodyPr>
          <a:lstStyle/>
          <a:p>
            <a:r>
              <a:rPr lang="en-GB" sz="2000" dirty="0">
                <a:solidFill>
                  <a:srgbClr val="7030A0"/>
                </a:solidFill>
                <a:latin typeface="Comic Sans MS" panose="030F0702030302020204" pitchFamily="66" charset="0"/>
              </a:rPr>
              <a:t>3. We all feel bad for no real reason sometimes, but if you take the healthy steps advice and there is no improvement and how you feel is nothing to do with life events, tell your parents, guardians or an adult  you trust immediately. </a:t>
            </a:r>
          </a:p>
        </p:txBody>
      </p:sp>
      <p:sp>
        <p:nvSpPr>
          <p:cNvPr id="4" name="Title 3">
            <a:extLst>
              <a:ext uri="{FF2B5EF4-FFF2-40B4-BE49-F238E27FC236}">
                <a16:creationId xmlns:a16="http://schemas.microsoft.com/office/drawing/2014/main" id="{2B68D824-FE29-4350-B172-256C0011603F}"/>
              </a:ext>
            </a:extLst>
          </p:cNvPr>
          <p:cNvSpPr>
            <a:spLocks noGrp="1"/>
          </p:cNvSpPr>
          <p:nvPr>
            <p:ph type="title"/>
          </p:nvPr>
        </p:nvSpPr>
        <p:spPr/>
        <p:txBody>
          <a:bodyPr/>
          <a:lstStyle/>
          <a:p>
            <a:endParaRPr lang="en-GB"/>
          </a:p>
        </p:txBody>
      </p:sp>
      <p:sp>
        <p:nvSpPr>
          <p:cNvPr id="8" name="Content Placeholder 7">
            <a:extLst>
              <a:ext uri="{FF2B5EF4-FFF2-40B4-BE49-F238E27FC236}">
                <a16:creationId xmlns:a16="http://schemas.microsoft.com/office/drawing/2014/main" id="{3B1255B9-96AE-4717-B095-2EA55E9D2B60}"/>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10509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E4F1A6835EFA84883A84528E6E20BB4" ma:contentTypeVersion="9" ma:contentTypeDescription="Create a new document." ma:contentTypeScope="" ma:versionID="1eb90a0584d3a90284e3031685edbcf0">
  <xsd:schema xmlns:xsd="http://www.w3.org/2001/XMLSchema" xmlns:xs="http://www.w3.org/2001/XMLSchema" xmlns:p="http://schemas.microsoft.com/office/2006/metadata/properties" xmlns:ns3="f9cb9efb-65b5-49eb-86b8-2f32da451db6" targetNamespace="http://schemas.microsoft.com/office/2006/metadata/properties" ma:root="true" ma:fieldsID="92890b9be2dc9b7579d64196a16adbb5" ns3:_="">
    <xsd:import namespace="f9cb9efb-65b5-49eb-86b8-2f32da451db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cb9efb-65b5-49eb-86b8-2f32da451d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66A10D-5E11-4621-A5F4-5B714E3F034E}">
  <ds:schemaRefs>
    <ds:schemaRef ds:uri="http://schemas.microsoft.com/sharepoint/v3/contenttype/forms"/>
  </ds:schemaRefs>
</ds:datastoreItem>
</file>

<file path=customXml/itemProps2.xml><?xml version="1.0" encoding="utf-8"?>
<ds:datastoreItem xmlns:ds="http://schemas.openxmlformats.org/officeDocument/2006/customXml" ds:itemID="{97BC0F8B-E4BA-4DFA-AF92-C1099297D43E}">
  <ds:schemaRefs>
    <ds:schemaRef ds:uri="http://schemas.microsoft.com/office/2006/documentManagement/types"/>
    <ds:schemaRef ds:uri="f9cb9efb-65b5-49eb-86b8-2f32da451db6"/>
    <ds:schemaRef ds:uri="http://schemas.openxmlformats.org/package/2006/metadata/core-properties"/>
    <ds:schemaRef ds:uri="http://www.w3.org/XML/1998/namespace"/>
    <ds:schemaRef ds:uri="http://purl.org/dc/elements/1.1/"/>
    <ds:schemaRef ds:uri="http://schemas.microsoft.com/office/2006/metadata/properties"/>
    <ds:schemaRef ds:uri="http://purl.org/dc/dcmitype/"/>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208295C4-786F-4B06-B31F-CB3B7DF089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cb9efb-65b5-49eb-86b8-2f32da451d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5116</TotalTime>
  <Words>606</Words>
  <Application>Microsoft Office PowerPoint</Application>
  <PresentationFormat>Widescreen</PresentationFormat>
  <Paragraphs>49</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Comic Sans MS</vt:lpstr>
      <vt:lpstr>Trebuchet MS</vt:lpstr>
      <vt:lpstr>Twinkl</vt:lpstr>
      <vt:lpstr>Twinkl SemiBold</vt:lpstr>
      <vt:lpstr>Wingdings 3</vt:lpstr>
      <vt:lpstr>Facet</vt:lpstr>
      <vt:lpstr>Children’s Mental Health Week Assembly KS3/4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Disasters</dc:title>
  <dc:creator>Tyla Owen</dc:creator>
  <cp:lastModifiedBy>Ryan English</cp:lastModifiedBy>
  <cp:revision>88</cp:revision>
  <dcterms:created xsi:type="dcterms:W3CDTF">2019-05-01T19:34:29Z</dcterms:created>
  <dcterms:modified xsi:type="dcterms:W3CDTF">2021-01-28T20:07:30Z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0x010100CE4F1A6835EFA84883A84528E6E20BB4</vt:lpwstr>
  </property>
</Properties>
</file>