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258" r:id="rId5"/>
    <p:sldId id="263" r:id="rId6"/>
    <p:sldId id="264" r:id="rId7"/>
    <p:sldId id="274" r:id="rId8"/>
    <p:sldId id="276" r:id="rId9"/>
    <p:sldId id="277" r:id="rId10"/>
    <p:sldId id="278" r:id="rId11"/>
    <p:sldId id="279" r:id="rId12"/>
    <p:sldId id="281" r:id="rId13"/>
    <p:sldId id="280" r:id="rId14"/>
    <p:sldId id="275" r:id="rId15"/>
    <p:sldId id="282" r:id="rId16"/>
    <p:sldId id="26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BCD"/>
    <a:srgbClr val="8D3589"/>
    <a:srgbClr val="2AB7BE"/>
    <a:srgbClr val="009643"/>
    <a:srgbClr val="F08213"/>
    <a:srgbClr val="F8BC91"/>
    <a:srgbClr val="EC73A8"/>
    <a:srgbClr val="EEBCD9"/>
    <a:srgbClr val="90C7E6"/>
    <a:srgbClr val="AFD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9214" y="2346490"/>
            <a:ext cx="6066334" cy="451151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/>
              <a:t>Achieving Your Hopes and Dreams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46119" y="1382861"/>
            <a:ext cx="7624301" cy="794702"/>
          </a:xfrm>
          <a:prstGeom prst="roundRect">
            <a:avLst>
              <a:gd name="adj" fmla="val 50000"/>
            </a:avLst>
          </a:prstGeom>
          <a:solidFill>
            <a:srgbClr val="653B8F"/>
          </a:solidFill>
          <a:ln w="28575">
            <a:solidFill>
              <a:schemeClr val="bg1"/>
            </a:solidFill>
          </a:ln>
        </p:spPr>
        <p:txBody>
          <a:bodyPr wrap="square" lIns="180000" tIns="36000" rIns="180000" bIns="3600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Twinkl" pitchFamily="2" charset="0"/>
              </a:rPr>
              <a:t>“We all have dreams. But in order to make dreams come into reality, it takes an awful lot of determination, dedication, self-discipline and effort.”</a:t>
            </a:r>
          </a:p>
        </p:txBody>
      </p:sp>
      <p:sp>
        <p:nvSpPr>
          <p:cNvPr id="5" name="Oval 4"/>
          <p:cNvSpPr/>
          <p:nvPr/>
        </p:nvSpPr>
        <p:spPr>
          <a:xfrm>
            <a:off x="5025830" y="2719096"/>
            <a:ext cx="2745776" cy="2745776"/>
          </a:xfrm>
          <a:prstGeom prst="ellipse">
            <a:avLst/>
          </a:prstGeom>
          <a:solidFill>
            <a:schemeClr val="bg1"/>
          </a:solidFill>
          <a:ln w="38100">
            <a:solidFill>
              <a:srgbClr val="653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Jesse Owens, four time gold medallist in the 1936 Olympic Games.</a:t>
            </a:r>
          </a:p>
        </p:txBody>
      </p:sp>
      <p:sp>
        <p:nvSpPr>
          <p:cNvPr id="23" name="Arc 22"/>
          <p:cNvSpPr/>
          <p:nvPr/>
        </p:nvSpPr>
        <p:spPr>
          <a:xfrm flipH="1" flipV="1">
            <a:off x="1074018" y="1695267"/>
            <a:ext cx="1666100" cy="1363800"/>
          </a:xfrm>
          <a:prstGeom prst="arc">
            <a:avLst>
              <a:gd name="adj1" fmla="val 15453049"/>
              <a:gd name="adj2" fmla="val 0"/>
            </a:avLst>
          </a:prstGeom>
          <a:ln w="38100">
            <a:solidFill>
              <a:srgbClr val="653B8F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 rot="15300000" flipH="1" flipV="1">
            <a:off x="7039282" y="2097682"/>
            <a:ext cx="1257272" cy="1029150"/>
          </a:xfrm>
          <a:prstGeom prst="arc">
            <a:avLst>
              <a:gd name="adj1" fmla="val 15453049"/>
              <a:gd name="adj2" fmla="val 0"/>
            </a:avLst>
          </a:prstGeom>
          <a:ln w="38100">
            <a:solidFill>
              <a:srgbClr val="653B8F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7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5109" y="0"/>
            <a:ext cx="1097602" cy="6615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36402"/>
            <a:ext cx="1377573" cy="22215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0" y="1827561"/>
            <a:ext cx="1429332" cy="18605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50507" cy="170925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553200" y="1867189"/>
            <a:ext cx="1736538" cy="361910"/>
          </a:xfrm>
          <a:prstGeom prst="roundRect">
            <a:avLst>
              <a:gd name="adj" fmla="val 50000"/>
            </a:avLst>
          </a:prstGeom>
          <a:solidFill>
            <a:srgbClr val="9B9BCD"/>
          </a:solidFill>
          <a:ln w="28575">
            <a:solidFill>
              <a:schemeClr val="bg1"/>
            </a:solidFill>
          </a:ln>
        </p:spPr>
        <p:txBody>
          <a:bodyPr wrap="square" lIns="180000" tIns="36000" rIns="180000" bIns="36000">
            <a:spAutoFit/>
          </a:bodyPr>
          <a:lstStyle/>
          <a:p>
            <a:pPr algn="r"/>
            <a:r>
              <a:rPr lang="en-GB" sz="1200" b="1" dirty="0">
                <a:solidFill>
                  <a:schemeClr val="bg1"/>
                </a:solidFill>
                <a:latin typeface="Twinkl" pitchFamily="2" charset="0"/>
              </a:rPr>
              <a:t>(Arabian proverb)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Quotes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6119" y="1382861"/>
            <a:ext cx="7624301" cy="491747"/>
          </a:xfrm>
          <a:prstGeom prst="roundRect">
            <a:avLst>
              <a:gd name="adj" fmla="val 50000"/>
            </a:avLst>
          </a:prstGeom>
          <a:solidFill>
            <a:srgbClr val="653B8F"/>
          </a:solidFill>
          <a:ln w="28575">
            <a:solidFill>
              <a:schemeClr val="bg1"/>
            </a:solidFill>
          </a:ln>
        </p:spPr>
        <p:txBody>
          <a:bodyPr wrap="square" lIns="180000" tIns="36000" rIns="180000" bIns="3600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‘He who has health has hope; and he who has hope has everything.’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635623" y="3110596"/>
            <a:ext cx="5654115" cy="361910"/>
          </a:xfrm>
          <a:prstGeom prst="roundRect">
            <a:avLst>
              <a:gd name="adj" fmla="val 50000"/>
            </a:avLst>
          </a:prstGeom>
          <a:solidFill>
            <a:srgbClr val="90C7E6"/>
          </a:solidFill>
          <a:ln w="28575">
            <a:solidFill>
              <a:schemeClr val="bg1"/>
            </a:solidFill>
          </a:ln>
        </p:spPr>
        <p:txBody>
          <a:bodyPr wrap="square" lIns="180000" tIns="36000" rIns="180000" bIns="3600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Twinkl" pitchFamily="2" charset="0"/>
              </a:rPr>
              <a:t>(Christopher Reeve, Superman actor, paralysed in a horse-riding accident)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6119" y="2581446"/>
            <a:ext cx="7624301" cy="535027"/>
          </a:xfrm>
          <a:prstGeom prst="roundRect">
            <a:avLst>
              <a:gd name="adj" fmla="val 50000"/>
            </a:avLst>
          </a:prstGeom>
          <a:solidFill>
            <a:srgbClr val="2AB7BE"/>
          </a:solidFill>
          <a:ln w="28575">
            <a:solidFill>
              <a:schemeClr val="bg1"/>
            </a:solidFill>
          </a:ln>
        </p:spPr>
        <p:txBody>
          <a:bodyPr wrap="square" lIns="180000" tIns="36000" rIns="180000" bIns="3600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Twinkl" pitchFamily="2" charset="0"/>
              </a:rPr>
              <a:t>‘Once you choose hope, anything’s possible.’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0" y="4329804"/>
            <a:ext cx="3717738" cy="361910"/>
          </a:xfrm>
          <a:prstGeom prst="roundRect">
            <a:avLst>
              <a:gd name="adj" fmla="val 50000"/>
            </a:avLst>
          </a:prstGeom>
          <a:solidFill>
            <a:srgbClr val="EEBCD9"/>
          </a:solidFill>
          <a:ln w="28575">
            <a:solidFill>
              <a:schemeClr val="bg1"/>
            </a:solidFill>
          </a:ln>
        </p:spPr>
        <p:txBody>
          <a:bodyPr wrap="square" lIns="180000" tIns="36000" rIns="180000" bIns="36000">
            <a:spAutoFit/>
          </a:bodyPr>
          <a:lstStyle/>
          <a:p>
            <a:pPr algn="r"/>
            <a:r>
              <a:rPr lang="en-GB" sz="1200" b="1" dirty="0">
                <a:solidFill>
                  <a:schemeClr val="bg1"/>
                </a:solidFill>
                <a:latin typeface="Twinkl" pitchFamily="2" charset="0"/>
              </a:rPr>
              <a:t>(Bishop Desmond Tutu, human rights activist)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46119" y="3881336"/>
            <a:ext cx="7624301" cy="470108"/>
          </a:xfrm>
          <a:prstGeom prst="roundRect">
            <a:avLst>
              <a:gd name="adj" fmla="val 50000"/>
            </a:avLst>
          </a:prstGeom>
          <a:solidFill>
            <a:srgbClr val="EC73A8"/>
          </a:solidFill>
          <a:ln w="28575">
            <a:solidFill>
              <a:schemeClr val="bg1"/>
            </a:solidFill>
          </a:ln>
        </p:spPr>
        <p:txBody>
          <a:bodyPr wrap="square" lIns="180000" tIns="36000" rIns="180000" bIns="36000">
            <a:spAutoFit/>
          </a:bodyPr>
          <a:lstStyle/>
          <a:p>
            <a:pPr algn="ctr"/>
            <a:r>
              <a:rPr lang="en-GB" sz="1700" b="1" dirty="0">
                <a:solidFill>
                  <a:schemeClr val="bg1"/>
                </a:solidFill>
                <a:latin typeface="Twinkl" pitchFamily="2" charset="0"/>
              </a:rPr>
              <a:t>‘Hope is being able to see that there is light despite all of the darkness.’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216588" y="5632365"/>
            <a:ext cx="1073150" cy="361910"/>
          </a:xfrm>
          <a:prstGeom prst="roundRect">
            <a:avLst>
              <a:gd name="adj" fmla="val 50000"/>
            </a:avLst>
          </a:prstGeom>
          <a:solidFill>
            <a:srgbClr val="F8BC91"/>
          </a:solidFill>
          <a:ln w="28575">
            <a:solidFill>
              <a:schemeClr val="bg1"/>
            </a:solidFill>
          </a:ln>
        </p:spPr>
        <p:txBody>
          <a:bodyPr wrap="square" lIns="180000" tIns="36000" rIns="180000" bIns="36000">
            <a:spAutoFit/>
          </a:bodyPr>
          <a:lstStyle/>
          <a:p>
            <a:pPr algn="r"/>
            <a:r>
              <a:rPr lang="en-GB" sz="1200" b="1" dirty="0">
                <a:solidFill>
                  <a:schemeClr val="bg1"/>
                </a:solidFill>
                <a:latin typeface="Twinkl" pitchFamily="2" charset="0"/>
              </a:rPr>
              <a:t>Aristotle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6119" y="5157002"/>
            <a:ext cx="7624301" cy="491747"/>
          </a:xfrm>
          <a:prstGeom prst="roundRect">
            <a:avLst>
              <a:gd name="adj" fmla="val 50000"/>
            </a:avLst>
          </a:prstGeom>
          <a:solidFill>
            <a:srgbClr val="F08213"/>
          </a:solidFill>
          <a:ln w="28575">
            <a:solidFill>
              <a:schemeClr val="bg1"/>
            </a:solidFill>
          </a:ln>
        </p:spPr>
        <p:txBody>
          <a:bodyPr wrap="square" lIns="180000" tIns="36000" rIns="180000" bIns="3600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‘Hope is a waking dream.’ </a:t>
            </a:r>
          </a:p>
        </p:txBody>
      </p:sp>
    </p:spTree>
    <p:extLst>
      <p:ext uri="{BB962C8B-B14F-4D97-AF65-F5344CB8AC3E}">
        <p14:creationId xmlns:p14="http://schemas.microsoft.com/office/powerpoint/2010/main" val="38159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Let’s Think About Hope</a:t>
            </a:r>
            <a:endParaRPr lang="en-GB" sz="3600" dirty="0"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46119" y="1382861"/>
            <a:ext cx="7624301" cy="491747"/>
          </a:xfrm>
          <a:prstGeom prst="roundRect">
            <a:avLst>
              <a:gd name="adj" fmla="val 50000"/>
            </a:avLst>
          </a:prstGeom>
          <a:solidFill>
            <a:srgbClr val="9B9BCD"/>
          </a:solidFill>
          <a:ln w="28575">
            <a:solidFill>
              <a:schemeClr val="bg1"/>
            </a:solidFill>
          </a:ln>
        </p:spPr>
        <p:txBody>
          <a:bodyPr wrap="square" lIns="180000" tIns="36000" rIns="180000" bIns="3600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Let me have the strength to work hard to fulfil my dreams.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010764" y="2131293"/>
            <a:ext cx="7095012" cy="491747"/>
          </a:xfrm>
          <a:prstGeom prst="roundRect">
            <a:avLst>
              <a:gd name="adj" fmla="val 50000"/>
            </a:avLst>
          </a:prstGeom>
          <a:solidFill>
            <a:srgbClr val="8D3589"/>
          </a:solidFill>
          <a:ln w="28575">
            <a:solidFill>
              <a:schemeClr val="bg1"/>
            </a:solidFill>
          </a:ln>
        </p:spPr>
        <p:txBody>
          <a:bodyPr wrap="square" lIns="180000" tIns="36000" rIns="180000" bIns="3600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Give me the ability to see all possibilities.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96514" y="2879725"/>
            <a:ext cx="6523512" cy="491747"/>
          </a:xfrm>
          <a:prstGeom prst="roundRect">
            <a:avLst>
              <a:gd name="adj" fmla="val 50000"/>
            </a:avLst>
          </a:prstGeom>
          <a:solidFill>
            <a:srgbClr val="653B8F"/>
          </a:solidFill>
          <a:ln w="28575">
            <a:solidFill>
              <a:schemeClr val="bg1"/>
            </a:solidFill>
          </a:ln>
        </p:spPr>
        <p:txBody>
          <a:bodyPr wrap="square" lIns="180000" tIns="36000" rIns="180000" bIns="3600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Twinkl" pitchFamily="2" charset="0"/>
              </a:rPr>
              <a:t>When things feel hopeless, give me hope.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119" y="3628157"/>
            <a:ext cx="2252779" cy="3229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0198" y="3517900"/>
            <a:ext cx="2221838" cy="3340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3711" y="3628157"/>
            <a:ext cx="2641633" cy="322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0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58" b="-2"/>
          <a:stretch/>
        </p:blipFill>
        <p:spPr>
          <a:xfrm rot="419615">
            <a:off x="5564026" y="1646806"/>
            <a:ext cx="1119968" cy="1530141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1629802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To explore hopes and dreams and think about how to achieve them.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9319">
            <a:off x="1879184" y="2455470"/>
            <a:ext cx="1551468" cy="20195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0"/>
          <a:stretch/>
        </p:blipFill>
        <p:spPr>
          <a:xfrm rot="379863">
            <a:off x="4195119" y="4430239"/>
            <a:ext cx="1605046" cy="207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What Is Hope?</a:t>
            </a:r>
            <a:endParaRPr lang="en-GB" sz="3600" dirty="0">
              <a:latin typeface="+mn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979768" y="1277275"/>
            <a:ext cx="2169197" cy="2169197"/>
          </a:xfrm>
          <a:prstGeom prst="ellipse">
            <a:avLst/>
          </a:prstGeom>
          <a:solidFill>
            <a:srgbClr val="8D35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Think</a:t>
            </a:r>
          </a:p>
        </p:txBody>
      </p:sp>
      <p:sp>
        <p:nvSpPr>
          <p:cNvPr id="7" name="Oval 6"/>
          <p:cNvSpPr/>
          <p:nvPr/>
        </p:nvSpPr>
        <p:spPr>
          <a:xfrm>
            <a:off x="5990318" y="1277275"/>
            <a:ext cx="2169197" cy="2169197"/>
          </a:xfrm>
          <a:prstGeom prst="ellipse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Share</a:t>
            </a:r>
          </a:p>
        </p:txBody>
      </p:sp>
      <p:sp>
        <p:nvSpPr>
          <p:cNvPr id="6" name="Oval 5"/>
          <p:cNvSpPr/>
          <p:nvPr/>
        </p:nvSpPr>
        <p:spPr>
          <a:xfrm>
            <a:off x="3485043" y="1277275"/>
            <a:ext cx="2169197" cy="2169197"/>
          </a:xfrm>
          <a:prstGeom prst="ellipse">
            <a:avLst/>
          </a:prstGeom>
          <a:solidFill>
            <a:srgbClr val="631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Pair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8170" y="3491219"/>
            <a:ext cx="1662501" cy="33667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3191" y="3504038"/>
            <a:ext cx="4217342" cy="335396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rot="21172763">
            <a:off x="7960892" y="3703898"/>
            <a:ext cx="487097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600" b="1" dirty="0">
                <a:solidFill>
                  <a:srgbClr val="87BD31"/>
                </a:solidFill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85696" y="3900403"/>
            <a:ext cx="487097" cy="17697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1500" b="1" dirty="0">
                <a:solidFill>
                  <a:srgbClr val="2CB7BC"/>
                </a:solidFill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 rot="552374">
            <a:off x="3300167" y="3701918"/>
            <a:ext cx="487097" cy="2554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6600" b="1" dirty="0">
                <a:solidFill>
                  <a:srgbClr val="F08115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9319">
            <a:off x="6585654" y="1776975"/>
            <a:ext cx="1551468" cy="2019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7856" y="0"/>
            <a:ext cx="1119968" cy="1365292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Hope is…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11"/>
          <a:stretch/>
        </p:blipFill>
        <p:spPr>
          <a:xfrm>
            <a:off x="226850" y="145869"/>
            <a:ext cx="1614649" cy="2076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72"/>
          <a:stretch/>
        </p:blipFill>
        <p:spPr>
          <a:xfrm>
            <a:off x="1551851" y="765175"/>
            <a:ext cx="7592149" cy="60928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55650" y="2992438"/>
            <a:ext cx="3136900" cy="3136900"/>
          </a:xfrm>
          <a:prstGeom prst="ellipse">
            <a:avLst/>
          </a:prstGeom>
          <a:solidFill>
            <a:srgbClr val="9B9BC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Twinkl" pitchFamily="2" charset="0"/>
              </a:rPr>
              <a:t>The feeling of wanting something good to happen and thinking that it could happen.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3912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/>
              <a:t>Why Is It Important to Have Hope?</a:t>
            </a:r>
          </a:p>
        </p:txBody>
      </p:sp>
      <p:sp>
        <p:nvSpPr>
          <p:cNvPr id="11" name="Rectangle 10"/>
          <p:cNvSpPr/>
          <p:nvPr/>
        </p:nvSpPr>
        <p:spPr>
          <a:xfrm rot="21172763">
            <a:off x="7960892" y="3703898"/>
            <a:ext cx="487097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600" b="1" dirty="0">
                <a:solidFill>
                  <a:srgbClr val="87BD31"/>
                </a:solidFill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5696" y="3900403"/>
            <a:ext cx="487097" cy="176971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1500" b="1" dirty="0">
                <a:solidFill>
                  <a:srgbClr val="2CB7BC"/>
                </a:solidFill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 rot="552374">
            <a:off x="3300167" y="3701918"/>
            <a:ext cx="487097" cy="2554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6600" b="1" dirty="0">
                <a:solidFill>
                  <a:srgbClr val="F08115"/>
                </a:solidFill>
              </a:rPr>
              <a:t>?</a:t>
            </a:r>
          </a:p>
        </p:txBody>
      </p:sp>
      <p:sp>
        <p:nvSpPr>
          <p:cNvPr id="18" name="Oval 17"/>
          <p:cNvSpPr/>
          <p:nvPr/>
        </p:nvSpPr>
        <p:spPr>
          <a:xfrm>
            <a:off x="979768" y="1277275"/>
            <a:ext cx="2169197" cy="2169197"/>
          </a:xfrm>
          <a:prstGeom prst="ellipse">
            <a:avLst/>
          </a:prstGeom>
          <a:solidFill>
            <a:srgbClr val="2AB7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Think</a:t>
            </a:r>
          </a:p>
        </p:txBody>
      </p:sp>
      <p:sp>
        <p:nvSpPr>
          <p:cNvPr id="19" name="Oval 18"/>
          <p:cNvSpPr/>
          <p:nvPr/>
        </p:nvSpPr>
        <p:spPr>
          <a:xfrm>
            <a:off x="5990318" y="1277275"/>
            <a:ext cx="2169197" cy="2169197"/>
          </a:xfrm>
          <a:prstGeom prst="ellipse">
            <a:avLst/>
          </a:prstGeom>
          <a:solidFill>
            <a:srgbClr val="009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Share</a:t>
            </a:r>
          </a:p>
        </p:txBody>
      </p:sp>
      <p:sp>
        <p:nvSpPr>
          <p:cNvPr id="20" name="Oval 19"/>
          <p:cNvSpPr/>
          <p:nvPr/>
        </p:nvSpPr>
        <p:spPr>
          <a:xfrm>
            <a:off x="3485043" y="1277275"/>
            <a:ext cx="2169197" cy="2169197"/>
          </a:xfrm>
          <a:prstGeom prst="ellipse">
            <a:avLst/>
          </a:prstGeom>
          <a:solidFill>
            <a:srgbClr val="F08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Pair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8170" y="3491219"/>
            <a:ext cx="1662501" cy="33667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3191" y="3504038"/>
            <a:ext cx="4217342" cy="335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6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59319">
            <a:off x="7002556" y="5240107"/>
            <a:ext cx="1113580" cy="1449548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/>
              <a:t>Why Is It Important to Have Hope?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9613" y="3549048"/>
            <a:ext cx="1264388" cy="20766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79046" y="1792151"/>
            <a:ext cx="530930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Hope allows us to believe that anything is possible.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09975" y="2590082"/>
            <a:ext cx="477837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2" charset="0"/>
              </a:rPr>
              <a:t>If we didn’t have hope, we would give up when things become difficult.</a:t>
            </a:r>
          </a:p>
        </p:txBody>
      </p:sp>
      <p:sp>
        <p:nvSpPr>
          <p:cNvPr id="12" name="Oval 11"/>
          <p:cNvSpPr/>
          <p:nvPr/>
        </p:nvSpPr>
        <p:spPr>
          <a:xfrm>
            <a:off x="1915708" y="1414827"/>
            <a:ext cx="983066" cy="983066"/>
          </a:xfrm>
          <a:prstGeom prst="ellipse">
            <a:avLst/>
          </a:prstGeom>
          <a:solidFill>
            <a:srgbClr val="87B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2486615" y="2375548"/>
            <a:ext cx="983066" cy="983066"/>
          </a:xfrm>
          <a:prstGeom prst="ellipse">
            <a:avLst/>
          </a:prstGeom>
          <a:solidFill>
            <a:srgbClr val="2DB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1242"/>
            <a:ext cx="2568439" cy="547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5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/>
              <a:t>Hopes and Dreams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46119" y="1448910"/>
            <a:ext cx="3825881" cy="621585"/>
          </a:xfrm>
          <a:prstGeom prst="roundRect">
            <a:avLst>
              <a:gd name="adj" fmla="val 50000"/>
            </a:avLst>
          </a:prstGeom>
          <a:solidFill>
            <a:srgbClr val="653B8F"/>
          </a:solidFill>
          <a:ln w="28575">
            <a:solidFill>
              <a:schemeClr val="bg1"/>
            </a:solidFill>
          </a:ln>
        </p:spPr>
        <p:txBody>
          <a:bodyPr wrap="square" lIns="180000" tIns="36000" rIns="180000" bIns="3600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Twinkl" pitchFamily="2" charset="0"/>
              </a:rPr>
              <a:t>“I have a dream.”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2216989"/>
            <a:ext cx="5918387" cy="46410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11613" y="2262697"/>
            <a:ext cx="3928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2" charset="0"/>
              </a:rPr>
              <a:t>This is part of a famous speech given by Martin Luther King Jr. in 1963.</a:t>
            </a:r>
          </a:p>
        </p:txBody>
      </p:sp>
      <p:sp>
        <p:nvSpPr>
          <p:cNvPr id="5" name="Oval 4"/>
          <p:cNvSpPr/>
          <p:nvPr/>
        </p:nvSpPr>
        <p:spPr>
          <a:xfrm>
            <a:off x="5624644" y="3252496"/>
            <a:ext cx="2745776" cy="2745776"/>
          </a:xfrm>
          <a:prstGeom prst="ellipse">
            <a:avLst/>
          </a:prstGeom>
          <a:solidFill>
            <a:schemeClr val="bg1"/>
          </a:solidFill>
          <a:ln w="38100">
            <a:solidFill>
              <a:srgbClr val="653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His dream was that all people, regardless of race or colour, would be treated as equals.</a:t>
            </a:r>
          </a:p>
        </p:txBody>
      </p:sp>
      <p:sp>
        <p:nvSpPr>
          <p:cNvPr id="23" name="Arc 22"/>
          <p:cNvSpPr/>
          <p:nvPr/>
        </p:nvSpPr>
        <p:spPr>
          <a:xfrm flipH="1" flipV="1">
            <a:off x="1293093" y="1545228"/>
            <a:ext cx="1666100" cy="1363800"/>
          </a:xfrm>
          <a:prstGeom prst="arc">
            <a:avLst>
              <a:gd name="adj1" fmla="val 15453049"/>
              <a:gd name="adj2" fmla="val 0"/>
            </a:avLst>
          </a:prstGeom>
          <a:ln w="38100">
            <a:solidFill>
              <a:srgbClr val="653B8F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 rot="10800000" flipH="1" flipV="1">
            <a:off x="4195447" y="1488922"/>
            <a:ext cx="1666100" cy="1363800"/>
          </a:xfrm>
          <a:prstGeom prst="arc">
            <a:avLst>
              <a:gd name="adj1" fmla="val 15453049"/>
              <a:gd name="adj2" fmla="val 0"/>
            </a:avLst>
          </a:prstGeom>
          <a:ln w="38100">
            <a:solidFill>
              <a:srgbClr val="653B8F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 rot="900000" flipH="1" flipV="1">
            <a:off x="5646429" y="2655709"/>
            <a:ext cx="1257272" cy="1029150"/>
          </a:xfrm>
          <a:prstGeom prst="arc">
            <a:avLst>
              <a:gd name="adj1" fmla="val 15453049"/>
              <a:gd name="adj2" fmla="val 0"/>
            </a:avLst>
          </a:prstGeom>
          <a:ln w="38100">
            <a:solidFill>
              <a:srgbClr val="653B8F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03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5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/>
              <a:t>Hopes and Dreams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70317"/>
            <a:ext cx="4526910" cy="4087683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876283" y="1364974"/>
            <a:ext cx="5226056" cy="535027"/>
          </a:xfrm>
          <a:prstGeom prst="roundRect">
            <a:avLst>
              <a:gd name="adj" fmla="val 50000"/>
            </a:avLst>
          </a:prstGeom>
          <a:solidFill>
            <a:srgbClr val="653B8F"/>
          </a:solidFill>
          <a:ln w="28575">
            <a:solidFill>
              <a:schemeClr val="bg1"/>
            </a:solidFill>
          </a:ln>
        </p:spPr>
        <p:txBody>
          <a:bodyPr wrap="square" lIns="180000" tIns="36000" rIns="180000" bIns="3600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Twinkl" pitchFamily="2" charset="0"/>
              </a:rPr>
              <a:t>What are your hopes and dreams?</a:t>
            </a:r>
          </a:p>
        </p:txBody>
      </p:sp>
      <p:sp>
        <p:nvSpPr>
          <p:cNvPr id="3" name="Rectangle 2"/>
          <p:cNvSpPr/>
          <p:nvPr/>
        </p:nvSpPr>
        <p:spPr>
          <a:xfrm>
            <a:off x="1622381" y="2093001"/>
            <a:ext cx="6439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winkl" pitchFamily="2" charset="0"/>
              </a:rPr>
              <a:t>Perhaps you have a hope or dream for yourself or one for a wider group of people.</a:t>
            </a:r>
          </a:p>
        </p:txBody>
      </p:sp>
      <p:sp>
        <p:nvSpPr>
          <p:cNvPr id="5" name="Oval 4"/>
          <p:cNvSpPr/>
          <p:nvPr/>
        </p:nvSpPr>
        <p:spPr>
          <a:xfrm>
            <a:off x="5416440" y="2640754"/>
            <a:ext cx="1803598" cy="1803598"/>
          </a:xfrm>
          <a:prstGeom prst="ellipse">
            <a:avLst/>
          </a:prstGeom>
          <a:solidFill>
            <a:schemeClr val="bg1"/>
          </a:solidFill>
          <a:ln w="38100">
            <a:solidFill>
              <a:srgbClr val="653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4B3485"/>
                </a:solidFill>
                <a:latin typeface="Twinkl" pitchFamily="2" charset="0"/>
              </a:rPr>
              <a:t>I hope that…</a:t>
            </a:r>
          </a:p>
        </p:txBody>
      </p:sp>
      <p:sp>
        <p:nvSpPr>
          <p:cNvPr id="23" name="Arc 22"/>
          <p:cNvSpPr/>
          <p:nvPr/>
        </p:nvSpPr>
        <p:spPr>
          <a:xfrm rot="5583397" flipH="1" flipV="1">
            <a:off x="789331" y="1878874"/>
            <a:ext cx="1666100" cy="1363800"/>
          </a:xfrm>
          <a:prstGeom prst="arc">
            <a:avLst>
              <a:gd name="adj1" fmla="val 15453049"/>
              <a:gd name="adj2" fmla="val 0"/>
            </a:avLst>
          </a:prstGeom>
          <a:ln w="38100">
            <a:solidFill>
              <a:srgbClr val="653B8F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c 23"/>
          <p:cNvSpPr/>
          <p:nvPr/>
        </p:nvSpPr>
        <p:spPr>
          <a:xfrm rot="15277277" flipH="1" flipV="1">
            <a:off x="6726962" y="1999758"/>
            <a:ext cx="1485405" cy="1265652"/>
          </a:xfrm>
          <a:prstGeom prst="arc">
            <a:avLst>
              <a:gd name="adj1" fmla="val 15453049"/>
              <a:gd name="adj2" fmla="val 0"/>
            </a:avLst>
          </a:prstGeom>
          <a:ln w="38100">
            <a:solidFill>
              <a:srgbClr val="653B8F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170346" y="4444352"/>
            <a:ext cx="1803598" cy="1803598"/>
          </a:xfrm>
          <a:prstGeom prst="ellipse">
            <a:avLst/>
          </a:prstGeom>
          <a:solidFill>
            <a:schemeClr val="bg1"/>
          </a:solidFill>
          <a:ln w="38100">
            <a:solidFill>
              <a:srgbClr val="653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4B3485"/>
                </a:solidFill>
                <a:latin typeface="Twinkl" pitchFamily="2" charset="0"/>
              </a:rPr>
              <a:t>I like to think that…</a:t>
            </a:r>
          </a:p>
        </p:txBody>
      </p:sp>
      <p:sp>
        <p:nvSpPr>
          <p:cNvPr id="11" name="Oval 10"/>
          <p:cNvSpPr/>
          <p:nvPr/>
        </p:nvSpPr>
        <p:spPr>
          <a:xfrm>
            <a:off x="6662534" y="4444352"/>
            <a:ext cx="1803598" cy="1803598"/>
          </a:xfrm>
          <a:prstGeom prst="ellipse">
            <a:avLst/>
          </a:prstGeom>
          <a:solidFill>
            <a:schemeClr val="bg1"/>
          </a:solidFill>
          <a:ln w="38100">
            <a:solidFill>
              <a:srgbClr val="653B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4B3485"/>
                </a:solidFill>
                <a:latin typeface="Twinkl" pitchFamily="2" charset="0"/>
              </a:rPr>
              <a:t>I dream that one day…</a:t>
            </a:r>
          </a:p>
        </p:txBody>
      </p:sp>
    </p:spTree>
    <p:extLst>
      <p:ext uri="{BB962C8B-B14F-4D97-AF65-F5344CB8AC3E}">
        <p14:creationId xmlns:p14="http://schemas.microsoft.com/office/powerpoint/2010/main" val="66784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5" grpId="0" animBg="1"/>
      <p:bldP spid="23" grpId="0" animBg="1"/>
      <p:bldP spid="24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435630"/>
          </a:xfrm>
        </p:spPr>
        <p:txBody>
          <a:bodyPr/>
          <a:lstStyle/>
          <a:p>
            <a:pPr algn="ctr"/>
            <a:r>
              <a:rPr lang="en-GB" sz="3600" dirty="0"/>
              <a:t>How Will You Achieve Your Hopes and Dreams?</a:t>
            </a:r>
            <a:endParaRPr lang="en-GB" sz="3600" dirty="0">
              <a:latin typeface="+mn-lt"/>
            </a:endParaRPr>
          </a:p>
        </p:txBody>
      </p:sp>
      <p:sp>
        <p:nvSpPr>
          <p:cNvPr id="2" name="Oval 1"/>
          <p:cNvSpPr/>
          <p:nvPr/>
        </p:nvSpPr>
        <p:spPr>
          <a:xfrm>
            <a:off x="755649" y="1647824"/>
            <a:ext cx="2197101" cy="2197101"/>
          </a:xfrm>
          <a:prstGeom prst="ellipse">
            <a:avLst/>
          </a:prstGeom>
          <a:solidFill>
            <a:srgbClr val="CDB5D7"/>
          </a:solidFill>
          <a:ln w="38100">
            <a:solidFill>
              <a:srgbClr val="8D35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pitchFamily="2" charset="0"/>
              </a:rPr>
              <a:t>perseverance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69673" y="4575440"/>
            <a:ext cx="1523999" cy="1523999"/>
          </a:xfrm>
          <a:prstGeom prst="ellipse">
            <a:avLst/>
          </a:prstGeom>
          <a:solidFill>
            <a:srgbClr val="AFDEF8"/>
          </a:solidFill>
          <a:ln w="3810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pitchFamily="2" charset="0"/>
              </a:rPr>
              <a:t>effort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04847" y="3568434"/>
            <a:ext cx="1769005" cy="1769005"/>
          </a:xfrm>
          <a:prstGeom prst="ellipse">
            <a:avLst/>
          </a:prstGeom>
          <a:solidFill>
            <a:srgbClr val="FDCF81"/>
          </a:solidFill>
          <a:ln w="3810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pitchFamily="2" charset="0"/>
              </a:rPr>
              <a:t>patience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19960" y="1958709"/>
            <a:ext cx="1769005" cy="1769005"/>
          </a:xfrm>
          <a:prstGeom prst="ellipse">
            <a:avLst/>
          </a:prstGeom>
          <a:solidFill>
            <a:srgbClr val="CEDF98"/>
          </a:solidFill>
          <a:ln w="38100">
            <a:solidFill>
              <a:srgbClr val="87B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pitchFamily="2" charset="0"/>
              </a:rPr>
              <a:t>practise</a:t>
            </a:r>
          </a:p>
        </p:txBody>
      </p:sp>
      <p:sp>
        <p:nvSpPr>
          <p:cNvPr id="9" name="Oval 8"/>
          <p:cNvSpPr/>
          <p:nvPr/>
        </p:nvSpPr>
        <p:spPr>
          <a:xfrm>
            <a:off x="6129202" y="1548473"/>
            <a:ext cx="2117461" cy="2117461"/>
          </a:xfrm>
          <a:prstGeom prst="ellipse">
            <a:avLst/>
          </a:prstGeom>
          <a:solidFill>
            <a:srgbClr val="AFDEF8"/>
          </a:solidFill>
          <a:ln w="38100">
            <a:solidFill>
              <a:srgbClr val="2AB7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pitchFamily="2" charset="0"/>
              </a:rPr>
              <a:t>hard work</a:t>
            </a:r>
          </a:p>
        </p:txBody>
      </p:sp>
      <p:sp>
        <p:nvSpPr>
          <p:cNvPr id="10" name="Oval 9"/>
          <p:cNvSpPr/>
          <p:nvPr/>
        </p:nvSpPr>
        <p:spPr>
          <a:xfrm>
            <a:off x="5239210" y="3429000"/>
            <a:ext cx="1422667" cy="1422667"/>
          </a:xfrm>
          <a:prstGeom prst="ellipse">
            <a:avLst/>
          </a:prstGeom>
          <a:solidFill>
            <a:srgbClr val="C0DEC2"/>
          </a:solidFill>
          <a:ln w="38100">
            <a:solidFill>
              <a:srgbClr val="0096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pitchFamily="2" charset="0"/>
              </a:rPr>
              <a:t>talent</a:t>
            </a:r>
          </a:p>
        </p:txBody>
      </p:sp>
      <p:sp>
        <p:nvSpPr>
          <p:cNvPr id="11" name="Oval 10"/>
          <p:cNvSpPr/>
          <p:nvPr/>
        </p:nvSpPr>
        <p:spPr>
          <a:xfrm>
            <a:off x="6661877" y="4280200"/>
            <a:ext cx="1712049" cy="1712049"/>
          </a:xfrm>
          <a:prstGeom prst="ellipse">
            <a:avLst/>
          </a:prstGeom>
          <a:solidFill>
            <a:srgbClr val="F8BC91"/>
          </a:solidFill>
          <a:ln w="38100">
            <a:solidFill>
              <a:srgbClr val="F082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pitchFamily="2" charset="0"/>
              </a:rPr>
              <a:t>training</a:t>
            </a:r>
          </a:p>
        </p:txBody>
      </p:sp>
      <p:sp>
        <p:nvSpPr>
          <p:cNvPr id="12" name="Oval 11"/>
          <p:cNvSpPr/>
          <p:nvPr/>
        </p:nvSpPr>
        <p:spPr>
          <a:xfrm>
            <a:off x="4089888" y="4676772"/>
            <a:ext cx="1422667" cy="1422667"/>
          </a:xfrm>
          <a:prstGeom prst="ellipse">
            <a:avLst/>
          </a:prstGeom>
          <a:solidFill>
            <a:srgbClr val="EEBCD9"/>
          </a:solidFill>
          <a:ln w="38100">
            <a:solidFill>
              <a:srgbClr val="EC73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pitchFamily="2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419415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E718B0E68F2D4E9F651A127E50165B" ma:contentTypeVersion="14" ma:contentTypeDescription="Create a new document." ma:contentTypeScope="" ma:versionID="a6b554128b8718be0a37cccc37673904">
  <xsd:schema xmlns:xsd="http://www.w3.org/2001/XMLSchema" xmlns:xs="http://www.w3.org/2001/XMLSchema" xmlns:p="http://schemas.microsoft.com/office/2006/metadata/properties" xmlns:ns3="9547b50e-dbe9-4d65-9666-75fa76365fda" xmlns:ns4="6db0e741-b997-4378-a0e6-dbebab75489a" targetNamespace="http://schemas.microsoft.com/office/2006/metadata/properties" ma:root="true" ma:fieldsID="a860ed3d2ada054d83de35ea59273aef" ns3:_="" ns4:_="">
    <xsd:import namespace="9547b50e-dbe9-4d65-9666-75fa76365fda"/>
    <xsd:import namespace="6db0e741-b997-4378-a0e6-dbebab7548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47b50e-dbe9-4d65-9666-75fa76365f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b0e741-b997-4378-a0e6-dbebab75489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76B223-0E6A-4EF3-A8DD-F9E72822F9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47b50e-dbe9-4d65-9666-75fa76365fda"/>
    <ds:schemaRef ds:uri="6db0e741-b997-4378-a0e6-dbebab7548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898D39-6443-49E9-823D-54DB3F7CD0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7A8897-D447-4103-A5FB-5CD7897EDA68}">
  <ds:schemaRefs>
    <ds:schemaRef ds:uri="6db0e741-b997-4378-a0e6-dbebab75489a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9547b50e-dbe9-4d65-9666-75fa76365fd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4578</TotalTime>
  <Words>359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What Is Hope?</vt:lpstr>
      <vt:lpstr>Hope is…</vt:lpstr>
      <vt:lpstr>Why Is It Important to Have Hope?</vt:lpstr>
      <vt:lpstr>Why Is It Important to Have Hope?</vt:lpstr>
      <vt:lpstr>Hopes and Dreams</vt:lpstr>
      <vt:lpstr>Hopes and Dreams</vt:lpstr>
      <vt:lpstr>How Will You Achieve Your Hopes and Dreams?</vt:lpstr>
      <vt:lpstr>Achieving Your Hopes and Dreams</vt:lpstr>
      <vt:lpstr>Quotes</vt:lpstr>
      <vt:lpstr>Let’s Think About Hope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Georgia Chappell</dc:creator>
  <cp:lastModifiedBy>Christopher Edwards -Dewey</cp:lastModifiedBy>
  <cp:revision>13</cp:revision>
  <dcterms:created xsi:type="dcterms:W3CDTF">2019-07-03T07:47:49Z</dcterms:created>
  <dcterms:modified xsi:type="dcterms:W3CDTF">2021-12-05T13:27:19Z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0x0101004FE718B0E68F2D4E9F651A127E50165B</vt:lpwstr>
  </property>
</Properties>
</file>