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312" r:id="rId3"/>
    <p:sldId id="313" r:id="rId4"/>
    <p:sldId id="314" r:id="rId5"/>
    <p:sldId id="320" r:id="rId6"/>
    <p:sldId id="315" r:id="rId7"/>
    <p:sldId id="316" r:id="rId8"/>
    <p:sldId id="317" r:id="rId9"/>
    <p:sldId id="318" r:id="rId10"/>
    <p:sldId id="31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52186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01366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031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425687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445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718432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164365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3198605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401078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75151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84634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BC1531-4B9B-420B-A74F-6EE432125A32}"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47726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BC1531-4B9B-420B-A74F-6EE432125A32}"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11110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BC1531-4B9B-420B-A74F-6EE432125A32}"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76988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BC1531-4B9B-420B-A74F-6EE432125A32}"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14218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C1531-4B9B-420B-A74F-6EE432125A32}" type="datetimeFigureOut">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125168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BC1531-4B9B-420B-A74F-6EE432125A32}"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371596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1BC1531-4B9B-420B-A74F-6EE432125A32}"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3C6F64-66A4-4EEF-929E-E63A71AE3824}" type="slidenum">
              <a:rPr lang="en-GB" smtClean="0"/>
              <a:t>‹#›</a:t>
            </a:fld>
            <a:endParaRPr lang="en-GB"/>
          </a:p>
        </p:txBody>
      </p:sp>
    </p:spTree>
    <p:extLst>
      <p:ext uri="{BB962C8B-B14F-4D97-AF65-F5344CB8AC3E}">
        <p14:creationId xmlns:p14="http://schemas.microsoft.com/office/powerpoint/2010/main" val="208483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BC1531-4B9B-420B-A74F-6EE432125A32}" type="datetimeFigureOut">
              <a:rPr lang="en-GB" smtClean="0"/>
              <a:t>02/07/2020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53C6F64-66A4-4EEF-929E-E63A71AE3824}" type="slidenum">
              <a:rPr lang="en-GB" smtClean="0"/>
              <a:t>‹#›</a:t>
            </a:fld>
            <a:endParaRPr lang="en-GB"/>
          </a:p>
        </p:txBody>
      </p:sp>
    </p:spTree>
    <p:extLst>
      <p:ext uri="{BB962C8B-B14F-4D97-AF65-F5344CB8AC3E}">
        <p14:creationId xmlns:p14="http://schemas.microsoft.com/office/powerpoint/2010/main" val="2633614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6" r:id="rId17"/>
    <p:sldLayoutId id="2147483727" r:id="rId18"/>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gKJDjg4ebN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89TC_QItvW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orldathletics.org/news/series/great-athletics-moments-triumph-adversity"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GB" dirty="0" smtClean="0">
                <a:latin typeface="Comic Sans MS" panose="030F0702030302020204" pitchFamily="66" charset="0"/>
              </a:rPr>
              <a:t>British Sporting Heroes Assembly</a:t>
            </a:r>
            <a:endParaRPr lang="en-GB" dirty="0">
              <a:latin typeface="Comic Sans MS" panose="030F0702030302020204" pitchFamily="66" charset="0"/>
            </a:endParaRPr>
          </a:p>
        </p:txBody>
      </p:sp>
    </p:spTree>
    <p:extLst>
      <p:ext uri="{BB962C8B-B14F-4D97-AF65-F5344CB8AC3E}">
        <p14:creationId xmlns:p14="http://schemas.microsoft.com/office/powerpoint/2010/main" val="1950240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GB" dirty="0" smtClean="0">
                <a:latin typeface="Comic Sans MS" panose="030F0702030302020204" pitchFamily="66" charset="0"/>
              </a:rPr>
              <a:t>Joanna </a:t>
            </a:r>
            <a:r>
              <a:rPr lang="en-GB" dirty="0" err="1" smtClean="0">
                <a:latin typeface="Comic Sans MS" panose="030F0702030302020204" pitchFamily="66" charset="0"/>
              </a:rPr>
              <a:t>Rowsell</a:t>
            </a:r>
            <a:endParaRPr lang="en-GB" dirty="0">
              <a:latin typeface="Comic Sans MS" panose="030F0702030302020204" pitchFamily="66" charset="0"/>
            </a:endParaRPr>
          </a:p>
        </p:txBody>
      </p:sp>
      <p:sp>
        <p:nvSpPr>
          <p:cNvPr id="5" name="Content Placeholder 4"/>
          <p:cNvSpPr>
            <a:spLocks noGrp="1"/>
          </p:cNvSpPr>
          <p:nvPr>
            <p:ph sz="half" idx="1"/>
          </p:nvPr>
        </p:nvSpPr>
        <p:spPr/>
        <p:txBody>
          <a:bodyPr anchor="ctr">
            <a:normAutofit fontScale="85000" lnSpcReduction="20000"/>
          </a:bodyPr>
          <a:lstStyle/>
          <a:p>
            <a:pPr>
              <a:buFont typeface="Arial" panose="020B0604020202020204" pitchFamily="34" charset="0"/>
              <a:buChar char="•"/>
            </a:pPr>
            <a:r>
              <a:rPr lang="en-GB" dirty="0" smtClean="0">
                <a:solidFill>
                  <a:schemeClr val="tx1"/>
                </a:solidFill>
                <a:latin typeface="Comic Sans MS" panose="030F0702030302020204" pitchFamily="66" charset="0"/>
              </a:rPr>
              <a:t>Joanna </a:t>
            </a:r>
            <a:r>
              <a:rPr lang="en-GB" dirty="0" err="1" smtClean="0">
                <a:solidFill>
                  <a:schemeClr val="tx1"/>
                </a:solidFill>
                <a:latin typeface="Comic Sans MS" panose="030F0702030302020204" pitchFamily="66" charset="0"/>
              </a:rPr>
              <a:t>Rowsell</a:t>
            </a:r>
            <a:r>
              <a:rPr lang="en-GB" dirty="0" smtClean="0">
                <a:solidFill>
                  <a:schemeClr val="tx1"/>
                </a:solidFill>
                <a:latin typeface="Comic Sans MS" panose="030F0702030302020204" pitchFamily="66" charset="0"/>
              </a:rPr>
              <a:t> was born in Carshalton, Greater London, in 1988. </a:t>
            </a:r>
            <a:r>
              <a:rPr lang="en-GB" dirty="0" err="1" smtClean="0">
                <a:solidFill>
                  <a:schemeClr val="tx1"/>
                </a:solidFill>
                <a:latin typeface="Comic Sans MS" panose="030F0702030302020204" pitchFamily="66" charset="0"/>
              </a:rPr>
              <a:t>Rowsell</a:t>
            </a:r>
            <a:r>
              <a:rPr lang="en-GB" dirty="0" smtClean="0">
                <a:solidFill>
                  <a:schemeClr val="tx1"/>
                </a:solidFill>
                <a:latin typeface="Comic Sans MS" panose="030F0702030302020204" pitchFamily="66" charset="0"/>
              </a:rPr>
              <a:t> has </a:t>
            </a:r>
            <a:r>
              <a:rPr lang="en-US" dirty="0">
                <a:solidFill>
                  <a:schemeClr val="tx1"/>
                </a:solidFill>
                <a:latin typeface="Comic Sans MS" panose="030F0702030302020204" pitchFamily="66" charset="0"/>
              </a:rPr>
              <a:t>Alopecia </a:t>
            </a:r>
            <a:r>
              <a:rPr lang="en-US" dirty="0" err="1">
                <a:solidFill>
                  <a:schemeClr val="tx1"/>
                </a:solidFill>
                <a:latin typeface="Comic Sans MS" panose="030F0702030302020204" pitchFamily="66" charset="0"/>
              </a:rPr>
              <a:t>areata</a:t>
            </a:r>
            <a:r>
              <a:rPr lang="en-US" dirty="0">
                <a:solidFill>
                  <a:schemeClr val="tx1"/>
                </a:solidFill>
                <a:latin typeface="Comic Sans MS" panose="030F0702030302020204" pitchFamily="66" charset="0"/>
              </a:rPr>
              <a:t>, also known as spot baldness, is a condition in which hair is lost from some or all areas of the </a:t>
            </a:r>
            <a:r>
              <a:rPr lang="en-US" dirty="0" smtClean="0">
                <a:solidFill>
                  <a:schemeClr val="tx1"/>
                </a:solidFill>
                <a:latin typeface="Comic Sans MS" panose="030F0702030302020204" pitchFamily="66" charset="0"/>
              </a:rPr>
              <a:t>body. Often </a:t>
            </a:r>
            <a:r>
              <a:rPr lang="en-US" dirty="0">
                <a:solidFill>
                  <a:schemeClr val="tx1"/>
                </a:solidFill>
                <a:latin typeface="Comic Sans MS" panose="030F0702030302020204" pitchFamily="66" charset="0"/>
              </a:rPr>
              <a:t>it results in a few bald spots on the scalp, each about the size of a coin</a:t>
            </a:r>
            <a:r>
              <a:rPr lang="en-US" dirty="0" smtClean="0">
                <a:solidFill>
                  <a:schemeClr val="tx1"/>
                </a:solidFill>
                <a:latin typeface="Comic Sans MS" panose="030F0702030302020204" pitchFamily="66" charset="0"/>
              </a:rPr>
              <a:t>.</a:t>
            </a:r>
          </a:p>
          <a:p>
            <a:pPr>
              <a:buFont typeface="Arial" panose="020B0604020202020204" pitchFamily="34" charset="0"/>
              <a:buChar char="•"/>
            </a:pPr>
            <a:r>
              <a:rPr lang="en-US" dirty="0" err="1" smtClean="0">
                <a:solidFill>
                  <a:schemeClr val="tx1"/>
                </a:solidFill>
                <a:latin typeface="Comic Sans MS" panose="030F0702030302020204" pitchFamily="66" charset="0"/>
              </a:rPr>
              <a:t>Rowsell</a:t>
            </a:r>
            <a:r>
              <a:rPr lang="en-US" dirty="0" smtClean="0">
                <a:solidFill>
                  <a:schemeClr val="tx1"/>
                </a:solidFill>
                <a:latin typeface="Comic Sans MS" panose="030F0702030302020204" pitchFamily="66" charset="0"/>
              </a:rPr>
              <a:t> has lost almost all of her hair as a result of the incurable condition, but </a:t>
            </a:r>
            <a:r>
              <a:rPr lang="en-US" dirty="0" err="1" smtClean="0">
                <a:solidFill>
                  <a:schemeClr val="tx1"/>
                </a:solidFill>
                <a:latin typeface="Comic Sans MS" panose="030F0702030302020204" pitchFamily="66" charset="0"/>
              </a:rPr>
              <a:t>refeused</a:t>
            </a:r>
            <a:r>
              <a:rPr lang="en-US" dirty="0" smtClean="0">
                <a:solidFill>
                  <a:schemeClr val="tx1"/>
                </a:solidFill>
                <a:latin typeface="Comic Sans MS" panose="030F0702030302020204" pitchFamily="66" charset="0"/>
              </a:rPr>
              <a:t> to let the condition define her. However Jo does concedes </a:t>
            </a:r>
            <a:r>
              <a:rPr lang="en-US" dirty="0">
                <a:solidFill>
                  <a:schemeClr val="tx1"/>
                </a:solidFill>
                <a:latin typeface="Comic Sans MS" panose="030F0702030302020204" pitchFamily="66" charset="0"/>
              </a:rPr>
              <a:t>it was very hard when her hair first started to fall out, back when she was 10. "I always had bald spots but over time it all started coming out in clumps," she recalls</a:t>
            </a:r>
            <a:r>
              <a:rPr lang="en-US" dirty="0" smtClean="0">
                <a:solidFill>
                  <a:schemeClr val="tx1"/>
                </a:solidFill>
                <a:latin typeface="Comic Sans MS" panose="030F0702030302020204" pitchFamily="66" charset="0"/>
              </a:rPr>
              <a:t>.</a:t>
            </a:r>
          </a:p>
          <a:p>
            <a:pPr>
              <a:buFont typeface="Arial" panose="020B0604020202020204" pitchFamily="34" charset="0"/>
              <a:buChar char="•"/>
            </a:pPr>
            <a:r>
              <a:rPr lang="en-US" dirty="0" smtClean="0">
                <a:solidFill>
                  <a:schemeClr val="tx1"/>
                </a:solidFill>
                <a:latin typeface="Comic Sans MS" panose="030F0702030302020204" pitchFamily="66" charset="0"/>
              </a:rPr>
              <a:t>Joanna </a:t>
            </a:r>
            <a:r>
              <a:rPr lang="en-US" dirty="0" err="1" smtClean="0">
                <a:solidFill>
                  <a:schemeClr val="tx1"/>
                </a:solidFill>
                <a:latin typeface="Comic Sans MS" panose="030F0702030302020204" pitchFamily="66" charset="0"/>
              </a:rPr>
              <a:t>Rowsell</a:t>
            </a:r>
            <a:r>
              <a:rPr lang="en-US" dirty="0" smtClean="0">
                <a:solidFill>
                  <a:schemeClr val="tx1"/>
                </a:solidFill>
                <a:latin typeface="Comic Sans MS" panose="030F0702030302020204" pitchFamily="66" charset="0"/>
              </a:rPr>
              <a:t> went on to become a double Olympic champion, winning both of her gold medals in the Team Pursuit by breaking the world record.</a:t>
            </a:r>
            <a:endParaRPr lang="en-GB" dirty="0">
              <a:solidFill>
                <a:schemeClr val="tx1"/>
              </a:solidFill>
              <a:latin typeface="Comic Sans MS" panose="030F0702030302020204" pitchFamily="66" charset="0"/>
            </a:endParaRPr>
          </a:p>
        </p:txBody>
      </p:sp>
      <p:pic>
        <p:nvPicPr>
          <p:cNvPr id="7" name="Picture 2" descr="Joanna Rowsell Shand reveals the true chaos of Rio 2016's athletes ..."/>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36055"/>
          <a:stretch/>
        </p:blipFill>
        <p:spPr bwMode="auto">
          <a:xfrm>
            <a:off x="5115695" y="2160588"/>
            <a:ext cx="4132310"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8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9" name="Title 20"/>
          <p:cNvSpPr>
            <a:spLocks noGrp="1"/>
          </p:cNvSpPr>
          <p:nvPr>
            <p:ph type="title"/>
          </p:nvPr>
        </p:nvSpPr>
        <p:spPr/>
        <p:txBody>
          <a:bodyPr anchor="ctr"/>
          <a:lstStyle/>
          <a:p>
            <a:pPr algn="ctr" eaLnBrk="1" hangingPunct="1"/>
            <a:r>
              <a:rPr lang="en-GB" altLang="en-US" dirty="0" smtClean="0">
                <a:latin typeface="Comic Sans MS" panose="030F0702030302020204" pitchFamily="66" charset="0"/>
              </a:rPr>
              <a:t>British Sporting Heroes</a:t>
            </a:r>
            <a:endParaRPr lang="en-GB" altLang="en-US" dirty="0">
              <a:latin typeface="Comic Sans MS" panose="030F0702030302020204" pitchFamily="66" charset="0"/>
            </a:endParaRPr>
          </a:p>
        </p:txBody>
      </p:sp>
      <p:sp>
        <p:nvSpPr>
          <p:cNvPr id="2" name="Content Placeholder 1"/>
          <p:cNvSpPr>
            <a:spLocks noGrp="1"/>
          </p:cNvSpPr>
          <p:nvPr>
            <p:ph idx="1"/>
          </p:nvPr>
        </p:nvSpPr>
        <p:spPr/>
        <p:txBody>
          <a:bodyPr>
            <a:normAutofit/>
          </a:bodyPr>
          <a:lstStyle/>
          <a:p>
            <a:pPr marL="0" indent="0" algn="ctr">
              <a:buNone/>
            </a:pPr>
            <a:r>
              <a:rPr lang="en-GB" sz="2400" dirty="0" smtClean="0">
                <a:solidFill>
                  <a:schemeClr val="tx1"/>
                </a:solidFill>
                <a:latin typeface="Comic Sans MS" panose="030F0702030302020204" pitchFamily="66" charset="0"/>
              </a:rPr>
              <a:t>Watch this montage of some of our greatest British sporting heroes from London 2012.</a:t>
            </a:r>
            <a:endParaRPr lang="en-GB" sz="2400" dirty="0">
              <a:solidFill>
                <a:schemeClr val="tx1"/>
              </a:solidFill>
              <a:latin typeface="Comic Sans MS" panose="030F0702030302020204" pitchFamily="66" charset="0"/>
            </a:endParaRPr>
          </a:p>
        </p:txBody>
      </p:sp>
      <p:pic>
        <p:nvPicPr>
          <p:cNvPr id="5" name="gKJDjg4ebNQ"/>
          <p:cNvPicPr>
            <a:picLocks noRot="1" noChangeAspect="1"/>
          </p:cNvPicPr>
          <p:nvPr>
            <a:videoFile r:link="rId1"/>
          </p:nvPr>
        </p:nvPicPr>
        <p:blipFill>
          <a:blip r:embed="rId3"/>
          <a:stretch>
            <a:fillRect/>
          </a:stretch>
        </p:blipFill>
        <p:spPr>
          <a:xfrm>
            <a:off x="1840605" y="3137154"/>
            <a:ext cx="6270125" cy="3526946"/>
          </a:xfrm>
          <a:prstGeom prst="rect">
            <a:avLst/>
          </a:prstGeom>
        </p:spPr>
      </p:pic>
    </p:spTree>
    <p:extLst>
      <p:ext uri="{BB962C8B-B14F-4D97-AF65-F5344CB8AC3E}">
        <p14:creationId xmlns:p14="http://schemas.microsoft.com/office/powerpoint/2010/main" val="2723947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chor="ctr"/>
          <a:lstStyle/>
          <a:p>
            <a:pPr algn="ctr" eaLnBrk="1" hangingPunct="1"/>
            <a:r>
              <a:rPr lang="en-GB" altLang="en-US" dirty="0" smtClean="0">
                <a:latin typeface="Comic Sans MS" panose="030F0702030302020204" pitchFamily="66" charset="0"/>
              </a:rPr>
              <a:t>Super Saturday</a:t>
            </a:r>
          </a:p>
        </p:txBody>
      </p:sp>
      <p:sp>
        <p:nvSpPr>
          <p:cNvPr id="2" name="Content Placeholder 1"/>
          <p:cNvSpPr>
            <a:spLocks noGrp="1"/>
          </p:cNvSpPr>
          <p:nvPr>
            <p:ph idx="1"/>
          </p:nvPr>
        </p:nvSpPr>
        <p:spPr/>
        <p:txBody>
          <a:bodyPr>
            <a:normAutofit/>
          </a:bodyPr>
          <a:lstStyle/>
          <a:p>
            <a:pPr algn="ctr">
              <a:buFont typeface="Arial" panose="020B0604020202020204" pitchFamily="34" charset="0"/>
              <a:buChar char="•"/>
            </a:pPr>
            <a:r>
              <a:rPr lang="en-GB" sz="2400" dirty="0" smtClean="0">
                <a:solidFill>
                  <a:schemeClr val="tx1"/>
                </a:solidFill>
                <a:latin typeface="Comic Sans MS" panose="030F0702030302020204" pitchFamily="66" charset="0"/>
              </a:rPr>
              <a:t>Super Saturday </a:t>
            </a:r>
            <a:r>
              <a:rPr lang="en-GB" sz="2400" dirty="0" smtClean="0">
                <a:solidFill>
                  <a:schemeClr val="tx1"/>
                </a:solidFill>
                <a:latin typeface="Comic Sans MS" panose="030F0702030302020204" pitchFamily="66" charset="0"/>
              </a:rPr>
              <a:t>was recently voted as the greatest British sporting moment of all time. </a:t>
            </a:r>
            <a:r>
              <a:rPr lang="en-GB" sz="2400" dirty="0" smtClean="0">
                <a:solidFill>
                  <a:schemeClr val="tx1"/>
                </a:solidFill>
                <a:latin typeface="Comic Sans MS" panose="030F0702030302020204" pitchFamily="66" charset="0"/>
              </a:rPr>
              <a:t>Relive it all below:</a:t>
            </a:r>
            <a:endParaRPr lang="en-GB" sz="2400" dirty="0">
              <a:solidFill>
                <a:schemeClr val="tx1"/>
              </a:solidFill>
              <a:latin typeface="Comic Sans MS" panose="030F0702030302020204" pitchFamily="66" charset="0"/>
            </a:endParaRPr>
          </a:p>
        </p:txBody>
      </p:sp>
      <p:pic>
        <p:nvPicPr>
          <p:cNvPr id="3" name="89TC_QItvW8"/>
          <p:cNvPicPr>
            <a:picLocks noRot="1" noChangeAspect="1"/>
          </p:cNvPicPr>
          <p:nvPr>
            <a:videoFile r:link="rId1"/>
          </p:nvPr>
        </p:nvPicPr>
        <p:blipFill>
          <a:blip r:embed="rId3"/>
          <a:stretch>
            <a:fillRect/>
          </a:stretch>
        </p:blipFill>
        <p:spPr>
          <a:xfrm>
            <a:off x="1982143" y="3196070"/>
            <a:ext cx="5987050" cy="3367716"/>
          </a:xfrm>
          <a:prstGeom prst="rect">
            <a:avLst/>
          </a:prstGeom>
        </p:spPr>
      </p:pic>
    </p:spTree>
    <p:extLst>
      <p:ext uri="{BB962C8B-B14F-4D97-AF65-F5344CB8AC3E}">
        <p14:creationId xmlns:p14="http://schemas.microsoft.com/office/powerpoint/2010/main" val="299866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Who Were the Heroes of Super Saturday?</a:t>
            </a:r>
            <a:endParaRPr lang="en-GB" dirty="0">
              <a:latin typeface="Comic Sans MS" panose="030F0702030302020204" pitchFamily="66" charset="0"/>
            </a:endParaRPr>
          </a:p>
        </p:txBody>
      </p:sp>
      <p:sp>
        <p:nvSpPr>
          <p:cNvPr id="3" name="Content Placeholder 2"/>
          <p:cNvSpPr>
            <a:spLocks noGrp="1"/>
          </p:cNvSpPr>
          <p:nvPr>
            <p:ph idx="1"/>
          </p:nvPr>
        </p:nvSpPr>
        <p:spPr/>
        <p:txBody>
          <a:bodyPr anchor="t">
            <a:noAutofit/>
          </a:bodyPr>
          <a:lstStyle/>
          <a:p>
            <a:pPr marL="0" indent="0" algn="ctr">
              <a:buNone/>
            </a:pPr>
            <a:r>
              <a:rPr lang="en-US" sz="2200" dirty="0" smtClean="0">
                <a:solidFill>
                  <a:schemeClr val="tx1"/>
                </a:solidFill>
                <a:latin typeface="Comic Sans MS" panose="030F0702030302020204" pitchFamily="66" charset="0"/>
              </a:rPr>
              <a:t>Super Saturday took place on 4</a:t>
            </a:r>
            <a:r>
              <a:rPr lang="en-US" sz="2200" baseline="30000" dirty="0" smtClean="0">
                <a:solidFill>
                  <a:schemeClr val="tx1"/>
                </a:solidFill>
                <a:latin typeface="Comic Sans MS" panose="030F0702030302020204" pitchFamily="66" charset="0"/>
              </a:rPr>
              <a:t>th</a:t>
            </a:r>
            <a:r>
              <a:rPr lang="en-US" sz="2200" dirty="0" smtClean="0">
                <a:solidFill>
                  <a:schemeClr val="tx1"/>
                </a:solidFill>
                <a:latin typeface="Comic Sans MS" panose="030F0702030302020204" pitchFamily="66" charset="0"/>
              </a:rPr>
              <a:t> August</a:t>
            </a:r>
            <a:r>
              <a:rPr lang="en-US" sz="2200" dirty="0">
                <a:solidFill>
                  <a:schemeClr val="tx1"/>
                </a:solidFill>
                <a:latin typeface="Comic Sans MS" panose="030F0702030302020204" pitchFamily="66" charset="0"/>
              </a:rPr>
              <a:t>, </a:t>
            </a:r>
            <a:r>
              <a:rPr lang="en-US" sz="2200" dirty="0" smtClean="0">
                <a:solidFill>
                  <a:schemeClr val="tx1"/>
                </a:solidFill>
                <a:latin typeface="Comic Sans MS" panose="030F0702030302020204" pitchFamily="66" charset="0"/>
              </a:rPr>
              <a:t>2012. This was </a:t>
            </a:r>
            <a:r>
              <a:rPr lang="en-US" sz="2200" dirty="0">
                <a:solidFill>
                  <a:schemeClr val="tx1"/>
                </a:solidFill>
                <a:latin typeface="Comic Sans MS" panose="030F0702030302020204" pitchFamily="66" charset="0"/>
              </a:rPr>
              <a:t>the middle Saturday of the London </a:t>
            </a:r>
            <a:r>
              <a:rPr lang="en-US" sz="2200" dirty="0" smtClean="0">
                <a:solidFill>
                  <a:schemeClr val="tx1"/>
                </a:solidFill>
                <a:latin typeface="Comic Sans MS" panose="030F0702030302020204" pitchFamily="66" charset="0"/>
              </a:rPr>
              <a:t>Olympics. </a:t>
            </a:r>
            <a:r>
              <a:rPr lang="en-US" sz="2200" dirty="0">
                <a:solidFill>
                  <a:schemeClr val="tx1"/>
                </a:solidFill>
                <a:latin typeface="Comic Sans MS" panose="030F0702030302020204" pitchFamily="66" charset="0"/>
              </a:rPr>
              <a:t>Great Britain won six gold </a:t>
            </a:r>
            <a:r>
              <a:rPr lang="en-US" sz="2200" dirty="0" smtClean="0">
                <a:solidFill>
                  <a:schemeClr val="tx1"/>
                </a:solidFill>
                <a:latin typeface="Comic Sans MS" panose="030F0702030302020204" pitchFamily="66" charset="0"/>
              </a:rPr>
              <a:t>medals on this day.</a:t>
            </a:r>
          </a:p>
          <a:p>
            <a:pPr marL="0" indent="0" algn="ctr">
              <a:buNone/>
            </a:pPr>
            <a:r>
              <a:rPr lang="en-US" sz="2200" dirty="0">
                <a:solidFill>
                  <a:schemeClr val="tx1"/>
                </a:solidFill>
                <a:latin typeface="Comic Sans MS" panose="030F0702030302020204" pitchFamily="66" charset="0"/>
              </a:rPr>
              <a:t>Super Saturday saw British trio Jessica Ennis-Hill, Greg Rutherford and Mo Farah all strike gold within just 44 minutes of each other</a:t>
            </a:r>
            <a:r>
              <a:rPr lang="en-US" sz="2200" dirty="0" smtClean="0">
                <a:solidFill>
                  <a:schemeClr val="tx1"/>
                </a:solidFill>
                <a:latin typeface="Comic Sans MS" panose="030F0702030302020204" pitchFamily="66" charset="0"/>
              </a:rPr>
              <a:t>.</a:t>
            </a:r>
          </a:p>
          <a:p>
            <a:pPr marL="0" indent="0" algn="ctr">
              <a:buNone/>
            </a:pPr>
            <a:r>
              <a:rPr lang="en-US" sz="2200" dirty="0" smtClean="0">
                <a:solidFill>
                  <a:schemeClr val="tx1"/>
                </a:solidFill>
                <a:latin typeface="Comic Sans MS" panose="030F0702030302020204" pitchFamily="66" charset="0"/>
              </a:rPr>
              <a:t>It </a:t>
            </a:r>
            <a:r>
              <a:rPr lang="en-US" sz="2200" dirty="0">
                <a:solidFill>
                  <a:schemeClr val="tx1"/>
                </a:solidFill>
                <a:latin typeface="Comic Sans MS" panose="030F0702030302020204" pitchFamily="66" charset="0"/>
              </a:rPr>
              <a:t>came after Great Britain had already scooped three golds earlier that day in the men’s rowing, women’s double sculls and women’s cycling team pursuit</a:t>
            </a:r>
            <a:r>
              <a:rPr lang="en-US" sz="2200" dirty="0" smtClean="0">
                <a:solidFill>
                  <a:schemeClr val="tx1"/>
                </a:solidFill>
                <a:latin typeface="Comic Sans MS" panose="030F0702030302020204" pitchFamily="66" charset="0"/>
              </a:rPr>
              <a:t>.</a:t>
            </a:r>
          </a:p>
          <a:p>
            <a:pPr marL="0" indent="0" algn="ctr">
              <a:buNone/>
            </a:pPr>
            <a:r>
              <a:rPr lang="en-US" sz="2200" dirty="0" smtClean="0">
                <a:solidFill>
                  <a:schemeClr val="tx1"/>
                </a:solidFill>
                <a:latin typeface="Comic Sans MS" panose="030F0702030302020204" pitchFamily="66" charset="0"/>
              </a:rPr>
              <a:t>Let’s meet some of the athletes who claimed gold on Super Saturday in 2012 and appreciate the adversity they overcame to become Olympic champions.</a:t>
            </a:r>
          </a:p>
        </p:txBody>
      </p:sp>
    </p:spTree>
    <p:extLst>
      <p:ext uri="{BB962C8B-B14F-4D97-AF65-F5344CB8AC3E}">
        <p14:creationId xmlns:p14="http://schemas.microsoft.com/office/powerpoint/2010/main" val="216728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smtClean="0">
                <a:latin typeface="Comic Sans MS" panose="030F0702030302020204" pitchFamily="66" charset="0"/>
              </a:rPr>
              <a:t>Overcoming Adversity</a:t>
            </a:r>
            <a:endParaRPr lang="en-GB" dirty="0">
              <a:latin typeface="Comic Sans MS" panose="030F0702030302020204" pitchFamily="66" charset="0"/>
            </a:endParaRPr>
          </a:p>
        </p:txBody>
      </p:sp>
      <p:sp>
        <p:nvSpPr>
          <p:cNvPr id="3" name="Content Placeholder 2"/>
          <p:cNvSpPr>
            <a:spLocks noGrp="1"/>
          </p:cNvSpPr>
          <p:nvPr>
            <p:ph idx="1"/>
          </p:nvPr>
        </p:nvSpPr>
        <p:spPr/>
        <p:txBody>
          <a:bodyPr anchor="t">
            <a:noAutofit/>
          </a:bodyPr>
          <a:lstStyle/>
          <a:p>
            <a:pPr marL="0" indent="0" algn="ctr">
              <a:buNone/>
            </a:pPr>
            <a:r>
              <a:rPr lang="en-US" sz="2400" dirty="0" smtClean="0">
                <a:solidFill>
                  <a:schemeClr val="tx1"/>
                </a:solidFill>
                <a:latin typeface="Comic Sans MS" panose="030F0702030302020204" pitchFamily="66" charset="0"/>
              </a:rPr>
              <a:t>The road to becoming an Olympic champion is hard and the journey that many of these athletes have taken has required them to overcome adversity.</a:t>
            </a:r>
          </a:p>
          <a:p>
            <a:pPr marL="0" indent="0" algn="ctr">
              <a:buNone/>
            </a:pPr>
            <a:r>
              <a:rPr lang="en-US" sz="2400" dirty="0" smtClean="0">
                <a:solidFill>
                  <a:schemeClr val="tx1"/>
                </a:solidFill>
                <a:latin typeface="Comic Sans MS" panose="030F0702030302020204" pitchFamily="66" charset="0"/>
              </a:rPr>
              <a:t>Becoming an Olympian requires immense perseverance and a ‘Yes, I Can’ attitude.</a:t>
            </a:r>
          </a:p>
        </p:txBody>
      </p:sp>
      <p:pic>
        <p:nvPicPr>
          <p:cNvPr id="6146" name="Picture 2" descr="10 of the greatest athletics moments of triumph over adversity| N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3560" y="4440624"/>
            <a:ext cx="5564216" cy="1947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7334" y="6388100"/>
            <a:ext cx="8596668" cy="307777"/>
          </a:xfrm>
          <a:prstGeom prst="rect">
            <a:avLst/>
          </a:prstGeom>
        </p:spPr>
        <p:txBody>
          <a:bodyPr wrap="square">
            <a:spAutoFit/>
          </a:bodyPr>
          <a:lstStyle/>
          <a:p>
            <a:pPr algn="ctr"/>
            <a:r>
              <a:rPr lang="en-GB" sz="1400" dirty="0">
                <a:latin typeface="Comic Sans MS" panose="030F0702030302020204" pitchFamily="66" charset="0"/>
                <a:hlinkClick r:id="rId3"/>
              </a:rPr>
              <a:t>https://www.worldathletics.org/news/series/great-athletics-moments-triumph-adversity</a:t>
            </a:r>
            <a:endParaRPr lang="en-GB" sz="1400" dirty="0">
              <a:latin typeface="Comic Sans MS" panose="030F0702030302020204" pitchFamily="66" charset="0"/>
            </a:endParaRPr>
          </a:p>
        </p:txBody>
      </p:sp>
      <p:sp>
        <p:nvSpPr>
          <p:cNvPr id="6" name="Rounded Rectangular Callout 5"/>
          <p:cNvSpPr/>
          <p:nvPr/>
        </p:nvSpPr>
        <p:spPr>
          <a:xfrm>
            <a:off x="8755765" y="4608511"/>
            <a:ext cx="2552700" cy="1432851"/>
          </a:xfrm>
          <a:prstGeom prst="wedgeRoundRectCallout">
            <a:avLst>
              <a:gd name="adj1" fmla="val -78047"/>
              <a:gd name="adj2" fmla="val 7756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Why not read about 10 of the greatest moments where athletes have overcome adversity</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8642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GB" dirty="0" smtClean="0">
                <a:latin typeface="Comic Sans MS" panose="030F0702030302020204" pitchFamily="66" charset="0"/>
              </a:rPr>
              <a:t>Jessica Ennis-Hill</a:t>
            </a:r>
            <a:endParaRPr lang="en-GB" dirty="0">
              <a:latin typeface="Comic Sans MS" panose="030F0702030302020204" pitchFamily="66" charset="0"/>
            </a:endParaRPr>
          </a:p>
        </p:txBody>
      </p:sp>
      <p:sp>
        <p:nvSpPr>
          <p:cNvPr id="5" name="Content Placeholder 4"/>
          <p:cNvSpPr>
            <a:spLocks noGrp="1"/>
          </p:cNvSpPr>
          <p:nvPr>
            <p:ph sz="half" idx="1"/>
          </p:nvPr>
        </p:nvSpPr>
        <p:spPr/>
        <p:txBody>
          <a:bodyPr anchor="ctr">
            <a:noAutofit/>
          </a:bodyPr>
          <a:lstStyle/>
          <a:p>
            <a:pPr>
              <a:buFont typeface="Arial" panose="020B0604020202020204" pitchFamily="34" charset="0"/>
              <a:buChar char="•"/>
            </a:pPr>
            <a:r>
              <a:rPr lang="en-US" sz="1350" dirty="0" smtClean="0">
                <a:solidFill>
                  <a:schemeClr val="tx1"/>
                </a:solidFill>
                <a:latin typeface="Comic Sans MS" panose="030F0702030302020204" pitchFamily="66" charset="0"/>
              </a:rPr>
              <a:t>Jessica Ennis-Hill </a:t>
            </a:r>
            <a:r>
              <a:rPr lang="en-US" sz="1350" dirty="0">
                <a:solidFill>
                  <a:schemeClr val="tx1"/>
                </a:solidFill>
                <a:latin typeface="Comic Sans MS" panose="030F0702030302020204" pitchFamily="66" charset="0"/>
              </a:rPr>
              <a:t>was </a:t>
            </a:r>
            <a:r>
              <a:rPr lang="en-US" sz="1350" dirty="0" smtClean="0">
                <a:solidFill>
                  <a:schemeClr val="tx1"/>
                </a:solidFill>
                <a:latin typeface="Comic Sans MS" panose="030F0702030302020204" pitchFamily="66" charset="0"/>
              </a:rPr>
              <a:t>born in 1986 in Sheffield. When she was 13 Jessica met </a:t>
            </a:r>
            <a:r>
              <a:rPr lang="en-US" sz="1350" dirty="0">
                <a:solidFill>
                  <a:schemeClr val="tx1"/>
                </a:solidFill>
                <a:latin typeface="Comic Sans MS" panose="030F0702030302020204" pitchFamily="66" charset="0"/>
              </a:rPr>
              <a:t>Toni </a:t>
            </a:r>
            <a:r>
              <a:rPr lang="en-US" sz="1350" dirty="0" err="1" smtClean="0">
                <a:solidFill>
                  <a:schemeClr val="tx1"/>
                </a:solidFill>
                <a:latin typeface="Comic Sans MS" panose="030F0702030302020204" pitchFamily="66" charset="0"/>
              </a:rPr>
              <a:t>Minichiello</a:t>
            </a:r>
            <a:r>
              <a:rPr lang="en-US" sz="1350" dirty="0" smtClean="0">
                <a:solidFill>
                  <a:schemeClr val="tx1"/>
                </a:solidFill>
                <a:latin typeface="Comic Sans MS" panose="030F0702030302020204" pitchFamily="66" charset="0"/>
              </a:rPr>
              <a:t> at an athletics camp. </a:t>
            </a:r>
            <a:r>
              <a:rPr lang="en-US" sz="1350" dirty="0" err="1" smtClean="0">
                <a:solidFill>
                  <a:schemeClr val="tx1"/>
                </a:solidFill>
                <a:latin typeface="Comic Sans MS" panose="030F0702030302020204" pitchFamily="66" charset="0"/>
              </a:rPr>
              <a:t>Minichiello</a:t>
            </a:r>
            <a:r>
              <a:rPr lang="en-US" sz="1350" dirty="0" smtClean="0">
                <a:solidFill>
                  <a:schemeClr val="tx1"/>
                </a:solidFill>
                <a:latin typeface="Comic Sans MS" panose="030F0702030302020204" pitchFamily="66" charset="0"/>
              </a:rPr>
              <a:t> went </a:t>
            </a:r>
            <a:r>
              <a:rPr lang="en-US" sz="1350" dirty="0">
                <a:solidFill>
                  <a:schemeClr val="tx1"/>
                </a:solidFill>
                <a:latin typeface="Comic Sans MS" panose="030F0702030302020204" pitchFamily="66" charset="0"/>
              </a:rPr>
              <a:t>on to coach </a:t>
            </a:r>
            <a:r>
              <a:rPr lang="en-US" sz="1350" dirty="0" smtClean="0">
                <a:solidFill>
                  <a:schemeClr val="tx1"/>
                </a:solidFill>
                <a:latin typeface="Comic Sans MS" panose="030F0702030302020204" pitchFamily="66" charset="0"/>
              </a:rPr>
              <a:t>Jess throughout </a:t>
            </a:r>
            <a:r>
              <a:rPr lang="en-US" sz="1350" dirty="0">
                <a:solidFill>
                  <a:schemeClr val="tx1"/>
                </a:solidFill>
                <a:latin typeface="Comic Sans MS" panose="030F0702030302020204" pitchFamily="66" charset="0"/>
              </a:rPr>
              <a:t>her athletics </a:t>
            </a:r>
            <a:r>
              <a:rPr lang="en-US" sz="1350" dirty="0" smtClean="0">
                <a:solidFill>
                  <a:schemeClr val="tx1"/>
                </a:solidFill>
                <a:latin typeface="Comic Sans MS" panose="030F0702030302020204" pitchFamily="66" charset="0"/>
              </a:rPr>
              <a:t>career.</a:t>
            </a:r>
          </a:p>
          <a:p>
            <a:pPr>
              <a:buFont typeface="Arial" panose="020B0604020202020204" pitchFamily="34" charset="0"/>
              <a:buChar char="•"/>
            </a:pPr>
            <a:r>
              <a:rPr lang="en-US" sz="1350" dirty="0" smtClean="0">
                <a:solidFill>
                  <a:schemeClr val="tx1"/>
                </a:solidFill>
                <a:latin typeface="Comic Sans MS" panose="030F0702030302020204" pitchFamily="66" charset="0"/>
              </a:rPr>
              <a:t>Jessica Ennis-Hill was bullied at school </a:t>
            </a:r>
            <a:r>
              <a:rPr lang="en-US" sz="1350" dirty="0" smtClean="0">
                <a:solidFill>
                  <a:schemeClr val="tx1"/>
                </a:solidFill>
              </a:rPr>
              <a:t>for her </a:t>
            </a:r>
            <a:r>
              <a:rPr lang="en-US" sz="1350" dirty="0">
                <a:solidFill>
                  <a:schemeClr val="tx1"/>
                </a:solidFill>
              </a:rPr>
              <a:t>small size and interest in </a:t>
            </a:r>
            <a:r>
              <a:rPr lang="en-US" sz="1350" dirty="0" smtClean="0">
                <a:solidFill>
                  <a:schemeClr val="tx1"/>
                </a:solidFill>
              </a:rPr>
              <a:t>athletics. As a result, her Mum sent her a text before every competition saying ‘Don’t </a:t>
            </a:r>
            <a:r>
              <a:rPr lang="en-US" sz="1350" dirty="0">
                <a:solidFill>
                  <a:schemeClr val="tx1"/>
                </a:solidFill>
              </a:rPr>
              <a:t>let those big girls push you around</a:t>
            </a:r>
            <a:r>
              <a:rPr lang="en-US" sz="1350" dirty="0" smtClean="0">
                <a:solidFill>
                  <a:schemeClr val="tx1"/>
                </a:solidFill>
              </a:rPr>
              <a:t>.’ </a:t>
            </a:r>
          </a:p>
          <a:p>
            <a:pPr>
              <a:buFont typeface="Arial" panose="020B0604020202020204" pitchFamily="34" charset="0"/>
              <a:buChar char="•"/>
            </a:pPr>
            <a:r>
              <a:rPr lang="en-US" sz="1350" dirty="0" smtClean="0">
                <a:solidFill>
                  <a:schemeClr val="tx1"/>
                </a:solidFill>
                <a:latin typeface="Comic Sans MS" panose="030F0702030302020204" pitchFamily="66" charset="0"/>
              </a:rPr>
              <a:t>Jessica Ennis-Hill was forced to pull out of the Olympics in Beijing in 2008 due to a fractured ankle. This injury impacted her for the rest of her car, meaning she had to learn to take off on her other foot when long jumping.</a:t>
            </a:r>
          </a:p>
          <a:p>
            <a:pPr>
              <a:buFont typeface="Arial" panose="020B0604020202020204" pitchFamily="34" charset="0"/>
              <a:buChar char="•"/>
            </a:pPr>
            <a:r>
              <a:rPr lang="en-US" sz="1350" dirty="0" smtClean="0">
                <a:solidFill>
                  <a:schemeClr val="tx1"/>
                </a:solidFill>
                <a:latin typeface="Comic Sans MS" panose="030F0702030302020204" pitchFamily="66" charset="0"/>
              </a:rPr>
              <a:t>Nevertheless, Ennis-Hill went on to become a 3 time World Champion (2009, 2011, 2015) and Olympic champion in 2012. She also won a Silver medal at the 2016 games in Rio.</a:t>
            </a:r>
            <a:endParaRPr lang="en-GB" sz="1350" dirty="0">
              <a:solidFill>
                <a:schemeClr val="tx1"/>
              </a:solidFill>
              <a:latin typeface="Comic Sans MS" panose="030F0702030302020204" pitchFamily="66" charset="0"/>
            </a:endParaRPr>
          </a:p>
        </p:txBody>
      </p:sp>
      <p:pic>
        <p:nvPicPr>
          <p:cNvPr id="1026" name="Picture 2" descr=" Jessica Ennis-Hill bagged gold on Super Saturday alongside Mo Farah and Greg Rutherford in incredible 44-minute rush"/>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89525" y="2706423"/>
            <a:ext cx="4184650" cy="27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7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GB" dirty="0" smtClean="0">
                <a:latin typeface="Comic Sans MS" panose="030F0702030302020204" pitchFamily="66" charset="0"/>
              </a:rPr>
              <a:t>Mo Farah</a:t>
            </a:r>
            <a:endParaRPr lang="en-GB" dirty="0">
              <a:latin typeface="Comic Sans MS" panose="030F0702030302020204" pitchFamily="66" charset="0"/>
            </a:endParaRPr>
          </a:p>
        </p:txBody>
      </p:sp>
      <p:sp>
        <p:nvSpPr>
          <p:cNvPr id="5" name="Content Placeholder 4"/>
          <p:cNvSpPr>
            <a:spLocks noGrp="1"/>
          </p:cNvSpPr>
          <p:nvPr>
            <p:ph sz="half" idx="1"/>
          </p:nvPr>
        </p:nvSpPr>
        <p:spPr/>
        <p:txBody>
          <a:bodyPr anchor="ctr">
            <a:normAutofit fontScale="85000" lnSpcReduction="20000"/>
          </a:bodyPr>
          <a:lstStyle/>
          <a:p>
            <a:pPr>
              <a:buFont typeface="Arial" panose="020B0604020202020204" pitchFamily="34" charset="0"/>
              <a:buChar char="•"/>
            </a:pPr>
            <a:r>
              <a:rPr lang="en-GB" altLang="en-US" dirty="0" smtClean="0">
                <a:solidFill>
                  <a:schemeClr val="tx1"/>
                </a:solidFill>
                <a:latin typeface="Comic Sans MS" panose="030F0702030302020204" pitchFamily="66" charset="0"/>
                <a:cs typeface="Arial" panose="020B0604020202020204" pitchFamily="34" charset="0"/>
              </a:rPr>
              <a:t>Mo </a:t>
            </a:r>
            <a:r>
              <a:rPr lang="en-GB" altLang="en-US" dirty="0">
                <a:solidFill>
                  <a:schemeClr val="tx1"/>
                </a:solidFill>
                <a:latin typeface="Comic Sans MS" panose="030F0702030302020204" pitchFamily="66" charset="0"/>
                <a:cs typeface="Arial" panose="020B0604020202020204" pitchFamily="34" charset="0"/>
              </a:rPr>
              <a:t>Farah was born on 23rd March 1983 in Mogadishu in Somalia. </a:t>
            </a:r>
            <a:r>
              <a:rPr lang="en-GB" altLang="en-US" dirty="0" smtClean="0">
                <a:solidFill>
                  <a:schemeClr val="tx1"/>
                </a:solidFill>
                <a:latin typeface="Comic Sans MS" panose="030F0702030302020204" pitchFamily="66" charset="0"/>
                <a:cs typeface="Arial" panose="020B0604020202020204" pitchFamily="34" charset="0"/>
              </a:rPr>
              <a:t>H</a:t>
            </a:r>
            <a:r>
              <a:rPr lang="en-US" dirty="0" smtClean="0">
                <a:solidFill>
                  <a:schemeClr val="tx1"/>
                </a:solidFill>
              </a:rPr>
              <a:t>e </a:t>
            </a:r>
            <a:r>
              <a:rPr lang="en-US" dirty="0">
                <a:solidFill>
                  <a:schemeClr val="tx1"/>
                </a:solidFill>
                <a:latin typeface="Comic Sans MS" panose="030F0702030302020204" pitchFamily="66" charset="0"/>
              </a:rPr>
              <a:t>came to Britain aged just eight from the impoverished, war-torn Somalia, split from his twin brother Hassan, who told the Daily Mail three years ago of the pain in losing “the other half of myself.” </a:t>
            </a:r>
            <a:endParaRPr lang="en-US" dirty="0" smtClean="0">
              <a:solidFill>
                <a:schemeClr val="tx1"/>
              </a:solidFill>
              <a:latin typeface="Comic Sans MS" panose="030F0702030302020204" pitchFamily="66" charset="0"/>
            </a:endParaRPr>
          </a:p>
          <a:p>
            <a:pPr>
              <a:buFont typeface="Arial" panose="020B0604020202020204" pitchFamily="34" charset="0"/>
              <a:buChar char="•"/>
            </a:pPr>
            <a:r>
              <a:rPr lang="en-US" dirty="0" smtClean="0">
                <a:solidFill>
                  <a:schemeClr val="tx1"/>
                </a:solidFill>
                <a:latin typeface="Comic Sans MS" panose="030F0702030302020204" pitchFamily="66" charset="0"/>
              </a:rPr>
              <a:t>At the Beijing Olympics in 2008 he failed to even reach the final of the 5000m, which he described as the greatest disappointment of his career.</a:t>
            </a:r>
          </a:p>
          <a:p>
            <a:pPr>
              <a:buFont typeface="Arial" panose="020B0604020202020204" pitchFamily="34" charset="0"/>
              <a:buChar char="•"/>
            </a:pPr>
            <a:r>
              <a:rPr lang="en-GB" altLang="en-US" dirty="0" smtClean="0">
                <a:solidFill>
                  <a:schemeClr val="tx1"/>
                </a:solidFill>
                <a:latin typeface="Comic Sans MS" panose="030F0702030302020204" pitchFamily="66" charset="0"/>
                <a:cs typeface="Arial" panose="020B0604020202020204" pitchFamily="34" charset="0"/>
              </a:rPr>
              <a:t>At </a:t>
            </a:r>
            <a:r>
              <a:rPr lang="en-GB" altLang="en-US" dirty="0">
                <a:solidFill>
                  <a:schemeClr val="tx1"/>
                </a:solidFill>
                <a:latin typeface="Comic Sans MS" panose="030F0702030302020204" pitchFamily="66" charset="0"/>
                <a:cs typeface="Arial" panose="020B0604020202020204" pitchFamily="34" charset="0"/>
              </a:rPr>
              <a:t>the London 2012 Olympics, he won a gold medal for the 10,000 metres and 5,000 metres and in March 2015, he broke the European record for the half marathon in Lisbon</a:t>
            </a:r>
            <a:r>
              <a:rPr lang="en-GB" altLang="en-US" dirty="0" smtClean="0">
                <a:solidFill>
                  <a:schemeClr val="tx1"/>
                </a:solidFill>
                <a:latin typeface="Comic Sans MS" panose="030F0702030302020204" pitchFamily="66" charset="0"/>
                <a:cs typeface="Arial" panose="020B0604020202020204" pitchFamily="34" charset="0"/>
              </a:rPr>
              <a:t>. He is now considered one of the greatest distance runners of all time and one of Britain’s greatest ever athletes.</a:t>
            </a:r>
            <a:endParaRPr lang="en-GB" altLang="en-US" dirty="0">
              <a:solidFill>
                <a:schemeClr val="tx1"/>
              </a:solidFill>
              <a:latin typeface="Comic Sans MS" panose="030F0702030302020204" pitchFamily="66" charset="0"/>
              <a:cs typeface="Arial" panose="020B0604020202020204" pitchFamily="34" charset="0"/>
            </a:endParaRPr>
          </a:p>
        </p:txBody>
      </p:sp>
      <p:pic>
        <p:nvPicPr>
          <p:cNvPr id="2050" name="Picture 2" descr="Mo Farah: I can make history in Tokyo and win 10,000m gold at the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525" y="2707144"/>
            <a:ext cx="4184650" cy="278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1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GB" dirty="0" smtClean="0">
                <a:latin typeface="Comic Sans MS" panose="030F0702030302020204" pitchFamily="66" charset="0"/>
              </a:rPr>
              <a:t>Greg Rutherford</a:t>
            </a:r>
            <a:endParaRPr lang="en-GB" dirty="0">
              <a:latin typeface="Comic Sans MS" panose="030F0702030302020204" pitchFamily="66" charset="0"/>
            </a:endParaRPr>
          </a:p>
        </p:txBody>
      </p:sp>
      <p:sp>
        <p:nvSpPr>
          <p:cNvPr id="5" name="Content Placeholder 4"/>
          <p:cNvSpPr>
            <a:spLocks noGrp="1"/>
          </p:cNvSpPr>
          <p:nvPr>
            <p:ph sz="half" idx="1"/>
          </p:nvPr>
        </p:nvSpPr>
        <p:spPr/>
        <p:txBody>
          <a:bodyPr anchor="ctr">
            <a:normAutofit fontScale="85000" lnSpcReduction="20000"/>
          </a:bodyPr>
          <a:lstStyle/>
          <a:p>
            <a:pPr>
              <a:buFont typeface="Arial" panose="020B0604020202020204" pitchFamily="34" charset="0"/>
              <a:buChar char="•"/>
            </a:pPr>
            <a:r>
              <a:rPr lang="en-US" dirty="0" smtClean="0">
                <a:solidFill>
                  <a:schemeClr val="tx1"/>
                </a:solidFill>
                <a:latin typeface="Comic Sans MS" panose="030F0702030302020204" pitchFamily="66" charset="0"/>
              </a:rPr>
              <a:t>Greg Rutherford was born in Milton Keynes in 1986. Rutherford played a number of sports in his youth and even had trials with Premier League Club Aston Villa at the age of 14, before choosing to focus his career on athletics.</a:t>
            </a:r>
            <a:endParaRPr lang="en-US" dirty="0">
              <a:solidFill>
                <a:schemeClr val="tx1"/>
              </a:solidFill>
              <a:latin typeface="Comic Sans MS" panose="030F0702030302020204" pitchFamily="66" charset="0"/>
            </a:endParaRPr>
          </a:p>
          <a:p>
            <a:pPr>
              <a:buFont typeface="Arial" panose="020B0604020202020204" pitchFamily="34" charset="0"/>
              <a:buChar char="•"/>
            </a:pPr>
            <a:r>
              <a:rPr lang="en-US" dirty="0" smtClean="0">
                <a:solidFill>
                  <a:schemeClr val="tx1"/>
                </a:solidFill>
                <a:latin typeface="Comic Sans MS" panose="030F0702030302020204" pitchFamily="66" charset="0"/>
              </a:rPr>
              <a:t>Greg became the youngest ever winner </a:t>
            </a:r>
            <a:r>
              <a:rPr lang="en-US" dirty="0">
                <a:solidFill>
                  <a:schemeClr val="tx1"/>
                </a:solidFill>
                <a:latin typeface="Comic Sans MS" panose="030F0702030302020204" pitchFamily="66" charset="0"/>
              </a:rPr>
              <a:t>of the long jump event at the AAA Championships in 2005, aged </a:t>
            </a:r>
            <a:r>
              <a:rPr lang="en-US" dirty="0" smtClean="0">
                <a:solidFill>
                  <a:schemeClr val="tx1"/>
                </a:solidFill>
                <a:latin typeface="Comic Sans MS" panose="030F0702030302020204" pitchFamily="66" charset="0"/>
              </a:rPr>
              <a:t>just 18. However, following this his career was plagued by injuries and as a result Rutherford only managed 10th place in </a:t>
            </a:r>
            <a:r>
              <a:rPr lang="en-US" dirty="0">
                <a:solidFill>
                  <a:schemeClr val="tx1"/>
                </a:solidFill>
                <a:latin typeface="Comic Sans MS" panose="030F0702030302020204" pitchFamily="66" charset="0"/>
              </a:rPr>
              <a:t>the 2008 Beijing Olympics with a jump of 7.84 meters</a:t>
            </a:r>
            <a:r>
              <a:rPr lang="en-US" dirty="0" smtClean="0">
                <a:solidFill>
                  <a:schemeClr val="tx1"/>
                </a:solidFill>
                <a:latin typeface="Comic Sans MS" panose="030F0702030302020204" pitchFamily="66" charset="0"/>
              </a:rPr>
              <a:t>.</a:t>
            </a:r>
          </a:p>
          <a:p>
            <a:pPr>
              <a:buFont typeface="Arial" panose="020B0604020202020204" pitchFamily="34" charset="0"/>
              <a:buChar char="•"/>
            </a:pPr>
            <a:r>
              <a:rPr lang="en-GB" dirty="0" smtClean="0">
                <a:solidFill>
                  <a:schemeClr val="tx1"/>
                </a:solidFill>
                <a:latin typeface="Comic Sans MS" panose="030F0702030302020204" pitchFamily="66" charset="0"/>
              </a:rPr>
              <a:t>At London 2012 Rutherford shocked the world by claiming Gold with a jump of 8.31m. He later went on to become world champion in 2015.</a:t>
            </a:r>
            <a:endParaRPr lang="en-GB" dirty="0">
              <a:solidFill>
                <a:schemeClr val="tx1"/>
              </a:solidFill>
              <a:latin typeface="Comic Sans MS" panose="030F0702030302020204" pitchFamily="66" charset="0"/>
            </a:endParaRPr>
          </a:p>
        </p:txBody>
      </p:sp>
      <p:pic>
        <p:nvPicPr>
          <p:cNvPr id="3074" name="Picture 2" descr="Greg Rutherford announces decision to retire due to ongoing injury ..."/>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89525" y="2532063"/>
            <a:ext cx="4184650" cy="31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GB" dirty="0" smtClean="0">
                <a:latin typeface="Comic Sans MS" panose="030F0702030302020204" pitchFamily="66" charset="0"/>
              </a:rPr>
              <a:t>Laura Kenny (nee </a:t>
            </a:r>
            <a:r>
              <a:rPr lang="en-GB" dirty="0" err="1" smtClean="0">
                <a:latin typeface="Comic Sans MS" panose="030F0702030302020204" pitchFamily="66" charset="0"/>
              </a:rPr>
              <a:t>Trott</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5" name="Content Placeholder 4"/>
          <p:cNvSpPr>
            <a:spLocks noGrp="1"/>
          </p:cNvSpPr>
          <p:nvPr>
            <p:ph sz="half" idx="1"/>
          </p:nvPr>
        </p:nvSpPr>
        <p:spPr/>
        <p:txBody>
          <a:bodyPr anchor="ctr">
            <a:noAutofit/>
          </a:bodyPr>
          <a:lstStyle/>
          <a:p>
            <a:pPr>
              <a:buFont typeface="Arial" panose="020B0604020202020204" pitchFamily="34" charset="0"/>
              <a:buChar char="•"/>
            </a:pPr>
            <a:r>
              <a:rPr lang="en-GB" sz="1350" dirty="0" smtClean="0">
                <a:solidFill>
                  <a:schemeClr val="tx1"/>
                </a:solidFill>
                <a:latin typeface="Comic Sans MS" panose="030F0702030302020204" pitchFamily="66" charset="0"/>
              </a:rPr>
              <a:t>Laura Kenny was born in Harlow, Essex in 1992. Kenny was born a month premature and was born with a collapsed lung and was later diagnosed as asthmatic. She was advised to take up sport to help her regulate her breathing and took up Trampolining during her school years, but was forced to quite due to respiratory problems.</a:t>
            </a:r>
          </a:p>
          <a:p>
            <a:pPr>
              <a:buFont typeface="Arial" panose="020B0604020202020204" pitchFamily="34" charset="0"/>
              <a:buChar char="•"/>
            </a:pPr>
            <a:r>
              <a:rPr lang="en-US" sz="1350" dirty="0" smtClean="0">
                <a:solidFill>
                  <a:schemeClr val="tx1"/>
                </a:solidFill>
                <a:latin typeface="Comic Sans MS" panose="030F0702030302020204" pitchFamily="66" charset="0"/>
              </a:rPr>
              <a:t>In a 2016 interview Laura claimed that “Looking </a:t>
            </a:r>
            <a:r>
              <a:rPr lang="en-US" sz="1350" dirty="0">
                <a:solidFill>
                  <a:schemeClr val="tx1"/>
                </a:solidFill>
                <a:latin typeface="Comic Sans MS" panose="030F0702030302020204" pitchFamily="66" charset="0"/>
              </a:rPr>
              <a:t>back I do feel that having asthma actually spurred me on rather than hindered </a:t>
            </a:r>
            <a:r>
              <a:rPr lang="en-US" sz="1350" dirty="0" smtClean="0">
                <a:solidFill>
                  <a:schemeClr val="tx1"/>
                </a:solidFill>
                <a:latin typeface="Comic Sans MS" panose="030F0702030302020204" pitchFamily="66" charset="0"/>
              </a:rPr>
              <a:t>me.”</a:t>
            </a:r>
          </a:p>
          <a:p>
            <a:pPr>
              <a:buFont typeface="Arial" panose="020B0604020202020204" pitchFamily="34" charset="0"/>
              <a:buChar char="•"/>
            </a:pPr>
            <a:r>
              <a:rPr lang="en-US" sz="1350" dirty="0" smtClean="0">
                <a:solidFill>
                  <a:schemeClr val="tx1"/>
                </a:solidFill>
                <a:latin typeface="Comic Sans MS" panose="030F0702030302020204" pitchFamily="66" charset="0"/>
              </a:rPr>
              <a:t>Laura Kenny is now Britain’s most </a:t>
            </a:r>
            <a:r>
              <a:rPr lang="en-US" sz="1350" dirty="0" err="1" smtClean="0">
                <a:solidFill>
                  <a:schemeClr val="tx1"/>
                </a:solidFill>
                <a:latin typeface="Comic Sans MS" panose="030F0702030302020204" pitchFamily="66" charset="0"/>
              </a:rPr>
              <a:t>most</a:t>
            </a:r>
            <a:r>
              <a:rPr lang="en-US" sz="1350" dirty="0" smtClean="0">
                <a:solidFill>
                  <a:schemeClr val="tx1"/>
                </a:solidFill>
                <a:latin typeface="Comic Sans MS" panose="030F0702030302020204" pitchFamily="66" charset="0"/>
              </a:rPr>
              <a:t> </a:t>
            </a:r>
            <a:r>
              <a:rPr lang="en-US" sz="1350" dirty="0">
                <a:solidFill>
                  <a:schemeClr val="tx1"/>
                </a:solidFill>
                <a:latin typeface="Comic Sans MS" panose="030F0702030302020204" pitchFamily="66" charset="0"/>
              </a:rPr>
              <a:t>successful Olympic female </a:t>
            </a:r>
            <a:r>
              <a:rPr lang="en-US" sz="1350" dirty="0" smtClean="0">
                <a:solidFill>
                  <a:schemeClr val="tx1"/>
                </a:solidFill>
                <a:latin typeface="Comic Sans MS" panose="030F0702030302020204" pitchFamily="66" charset="0"/>
              </a:rPr>
              <a:t>competitor having won 4 Olympic gold medals. Following her win at the London 2012. Within minutes of crossing the line at London 2012 having claimed gold, Laura was overcome with a violent coughing fit due to her asthma – a reminder to the world of the adversity she had to overcome to become Olympic champion.</a:t>
            </a:r>
            <a:endParaRPr lang="en-GB" sz="1350" dirty="0">
              <a:solidFill>
                <a:schemeClr val="tx1"/>
              </a:solidFill>
              <a:latin typeface="Comic Sans MS" panose="030F0702030302020204" pitchFamily="66" charset="0"/>
            </a:endParaRPr>
          </a:p>
        </p:txBody>
      </p:sp>
      <p:pic>
        <p:nvPicPr>
          <p:cNvPr id="4098" name="Picture 2" descr="Laura Trott: Asthma made me a winner | Express.co.u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08600" y="2990056"/>
            <a:ext cx="37465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696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3298</TotalTime>
  <Words>974</Words>
  <Application>Microsoft Office PowerPoint</Application>
  <PresentationFormat>Widescreen</PresentationFormat>
  <Paragraphs>36</Paragraphs>
  <Slides>10</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Comic Sans MS</vt:lpstr>
      <vt:lpstr>Trebuchet MS</vt:lpstr>
      <vt:lpstr>Twinkl SemiBold</vt:lpstr>
      <vt:lpstr>Wingdings 3</vt:lpstr>
      <vt:lpstr>Facet</vt:lpstr>
      <vt:lpstr>British Sporting Heroes Assembly</vt:lpstr>
      <vt:lpstr>British Sporting Heroes</vt:lpstr>
      <vt:lpstr>Super Saturday</vt:lpstr>
      <vt:lpstr>Who Were the Heroes of Super Saturday?</vt:lpstr>
      <vt:lpstr>Overcoming Adversity</vt:lpstr>
      <vt:lpstr>Jessica Ennis-Hill</vt:lpstr>
      <vt:lpstr>Mo Farah</vt:lpstr>
      <vt:lpstr>Greg Rutherford</vt:lpstr>
      <vt:lpstr>Laura Kenny (nee Trott)</vt:lpstr>
      <vt:lpstr>Joanna Rowsell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Tyla Owen</dc:creator>
  <cp:lastModifiedBy>Ryan English</cp:lastModifiedBy>
  <cp:revision>50</cp:revision>
  <dcterms:created xsi:type="dcterms:W3CDTF">2019-05-01T19:34:29Z</dcterms:created>
  <dcterms:modified xsi:type="dcterms:W3CDTF">2020-07-02T11:58:16Z</dcterms:modified>
</cp:coreProperties>
</file>